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4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91078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Нур-Т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wrap="none"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58514" y="13068528"/>
            <a:ext cx="1266971" cy="38707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spAutoFit/>
          </a:bodyPr>
          <a:lstStyle>
            <a:lvl1pPr defTabSz="584200">
              <a:defRPr sz="1800" b="1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104775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104775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G_1724.jpeg" descr="IMG_1724.jpeg"/>
          <p:cNvPicPr>
            <a:picLocks/>
          </p:cNvPicPr>
          <p:nvPr/>
        </p:nvPicPr>
        <p:blipFill>
          <a:blip r:embed="rId2">
            <a:extLst/>
          </a:blip>
          <a:srcRect t="28044" b="28044"/>
          <a:stretch>
            <a:fillRect/>
          </a:stretch>
        </p:blipFill>
        <p:spPr>
          <a:xfrm>
            <a:off x="106840" y="121549"/>
            <a:ext cx="24170278" cy="13472705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ctangle"/>
          <p:cNvSpPr/>
          <p:nvPr/>
        </p:nvSpPr>
        <p:spPr>
          <a:xfrm>
            <a:off x="107950" y="120650"/>
            <a:ext cx="24168100" cy="13474700"/>
          </a:xfrm>
          <a:prstGeom prst="rect">
            <a:avLst/>
          </a:prstGeom>
          <a:solidFill>
            <a:srgbClr val="563D00">
              <a:alpha val="3538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" name="Нур - Тас"/>
          <p:cNvSpPr txBox="1"/>
          <p:nvPr/>
        </p:nvSpPr>
        <p:spPr>
          <a:xfrm>
            <a:off x="6144806" y="6044564"/>
            <a:ext cx="12094388" cy="1626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10000" b="1">
                <a:solidFill>
                  <a:srgbClr val="FFFFFF"/>
                </a:solidFill>
              </a:defRPr>
            </a:lvl1pPr>
          </a:lstStyle>
          <a:p>
            <a:r>
              <a:t>Нур - Тас</a:t>
            </a:r>
          </a:p>
        </p:txBody>
      </p:sp>
      <p:sp>
        <p:nvSpPr>
          <p:cNvPr id="30" name="Rectangle"/>
          <p:cNvSpPr/>
          <p:nvPr/>
        </p:nvSpPr>
        <p:spPr>
          <a:xfrm>
            <a:off x="10220823" y="8055844"/>
            <a:ext cx="3942354" cy="423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31" name="Rectangle"/>
          <p:cNvSpPr/>
          <p:nvPr/>
        </p:nvSpPr>
        <p:spPr>
          <a:xfrm>
            <a:off x="0" y="0"/>
            <a:ext cx="24384000" cy="4418783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2" name="Rectangle"/>
          <p:cNvSpPr/>
          <p:nvPr/>
        </p:nvSpPr>
        <p:spPr>
          <a:xfrm>
            <a:off x="6794500" y="12814300"/>
            <a:ext cx="10795000" cy="57521"/>
          </a:xfrm>
          <a:prstGeom prst="rect">
            <a:avLst/>
          </a:prstGeom>
          <a:solidFill>
            <a:srgbClr val="563D00">
              <a:alpha val="248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ectangle"/>
          <p:cNvSpPr/>
          <p:nvPr/>
        </p:nvSpPr>
        <p:spPr>
          <a:xfrm>
            <a:off x="4406692" y="1809060"/>
            <a:ext cx="15570616" cy="9128711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Строительство обогатительной фабрики по переработке техногенных минеральных образований в п. Верхнеберезовка Восточно-Казахстанской области (2019г)"/>
          <p:cNvSpPr txBox="1"/>
          <p:nvPr/>
        </p:nvSpPr>
        <p:spPr>
          <a:xfrm>
            <a:off x="4963631" y="50302"/>
            <a:ext cx="14456738" cy="1613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3300" b="1"/>
            </a:pPr>
            <a:r>
              <a:t>Строительство обогатительной фабрики по переработке техногенных минеральных образований в п. Верхнеберезовка Восточно-Казахстанской области</a:t>
            </a:r>
            <a:r>
              <a:rPr i="1"/>
              <a:t> </a:t>
            </a:r>
            <a:r>
              <a:t>(2019г)</a:t>
            </a:r>
          </a:p>
        </p:txBody>
      </p:sp>
      <p:sp>
        <p:nvSpPr>
          <p:cNvPr id="135" name="работы:"/>
          <p:cNvSpPr txBox="1"/>
          <p:nvPr/>
        </p:nvSpPr>
        <p:spPr>
          <a:xfrm>
            <a:off x="5940372" y="11083082"/>
            <a:ext cx="12503256" cy="560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000" b="1"/>
            </a:lvl1pPr>
          </a:lstStyle>
          <a:p>
            <a:r>
              <a:t>работы:</a:t>
            </a:r>
          </a:p>
        </p:txBody>
      </p:sp>
      <p:sp>
        <p:nvSpPr>
          <p:cNvPr id="136" name="Архитектурно-строительные решения зданий и сооружений. Инженерно-техническое обеспечение объекта."/>
          <p:cNvSpPr txBox="1"/>
          <p:nvPr/>
        </p:nvSpPr>
        <p:spPr>
          <a:xfrm>
            <a:off x="6379527" y="11649877"/>
            <a:ext cx="11624946" cy="95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2800"/>
            </a:lvl1pPr>
          </a:lstStyle>
          <a:p>
            <a:pPr>
              <a:defRPr b="1"/>
            </a:pPr>
            <a:r>
              <a:rPr b="0"/>
              <a:t>Архитектурно-строительные решения зданий и сооружений. Инженерно-техническое обеспечение объекта.</a:t>
            </a:r>
          </a:p>
        </p:txBody>
      </p:sp>
      <p:pic>
        <p:nvPicPr>
          <p:cNvPr id="137" name="image20.jpeg" descr="image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08562" y="2002211"/>
            <a:ext cx="15166876" cy="8742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40" name="Rectangle"/>
          <p:cNvSpPr/>
          <p:nvPr/>
        </p:nvSpPr>
        <p:spPr>
          <a:xfrm>
            <a:off x="0" y="0"/>
            <a:ext cx="24384000" cy="4418783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1" name="Rectangle"/>
          <p:cNvSpPr/>
          <p:nvPr/>
        </p:nvSpPr>
        <p:spPr>
          <a:xfrm>
            <a:off x="6794500" y="12814300"/>
            <a:ext cx="10795000" cy="57521"/>
          </a:xfrm>
          <a:prstGeom prst="rect">
            <a:avLst/>
          </a:prstGeom>
          <a:solidFill>
            <a:srgbClr val="563D00">
              <a:alpha val="248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2" name="Rectangle"/>
          <p:cNvSpPr/>
          <p:nvPr/>
        </p:nvSpPr>
        <p:spPr>
          <a:xfrm>
            <a:off x="4406692" y="1809060"/>
            <a:ext cx="15570616" cy="9128711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43" name="Строительство трубопроводного завода (КНР) по адресу: г. Алматы, Алатауский район, индустриальная зона, улица 7, дом 142/1 (2019г)"/>
          <p:cNvSpPr txBox="1"/>
          <p:nvPr/>
        </p:nvSpPr>
        <p:spPr>
          <a:xfrm>
            <a:off x="5940372" y="50302"/>
            <a:ext cx="12503256" cy="1613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300" b="1"/>
            </a:lvl1pPr>
          </a:lstStyle>
          <a:p>
            <a:r>
              <a:t>Строительство трубопроводного завода (КНР) по адресу: г. Алматы, Алатауский район, индустриальная зона, улица 7, дом 142/1 (2019г)</a:t>
            </a:r>
          </a:p>
        </p:txBody>
      </p:sp>
      <p:sp>
        <p:nvSpPr>
          <p:cNvPr id="144" name="работы:"/>
          <p:cNvSpPr txBox="1"/>
          <p:nvPr/>
        </p:nvSpPr>
        <p:spPr>
          <a:xfrm>
            <a:off x="5940372" y="11083082"/>
            <a:ext cx="12503256" cy="560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000" b="1"/>
            </a:lvl1pPr>
          </a:lstStyle>
          <a:p>
            <a:r>
              <a:t>работы:</a:t>
            </a:r>
          </a:p>
        </p:txBody>
      </p:sp>
      <p:sp>
        <p:nvSpPr>
          <p:cNvPr id="145" name="Инженерно-техническое обеспечение проекта"/>
          <p:cNvSpPr txBox="1"/>
          <p:nvPr/>
        </p:nvSpPr>
        <p:spPr>
          <a:xfrm>
            <a:off x="5940372" y="11788845"/>
            <a:ext cx="12503256" cy="523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2800"/>
            </a:lvl1pPr>
          </a:lstStyle>
          <a:p>
            <a:pPr>
              <a:defRPr b="1"/>
            </a:pPr>
            <a:r>
              <a:rPr b="0"/>
              <a:t>Инженерно-техническое обеспечение проекта</a:t>
            </a:r>
          </a:p>
        </p:txBody>
      </p:sp>
      <p:pic>
        <p:nvPicPr>
          <p:cNvPr id="146" name="image21.jpeg" descr="image21.jpe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0100" y="2004615"/>
            <a:ext cx="15163800" cy="873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49" name="Rectangle"/>
          <p:cNvSpPr/>
          <p:nvPr/>
        </p:nvSpPr>
        <p:spPr>
          <a:xfrm>
            <a:off x="0" y="0"/>
            <a:ext cx="24384000" cy="4418783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0" name="Rectangle"/>
          <p:cNvSpPr/>
          <p:nvPr/>
        </p:nvSpPr>
        <p:spPr>
          <a:xfrm>
            <a:off x="6794500" y="12814300"/>
            <a:ext cx="10795000" cy="57521"/>
          </a:xfrm>
          <a:prstGeom prst="rect">
            <a:avLst/>
          </a:prstGeom>
          <a:solidFill>
            <a:srgbClr val="563D00">
              <a:alpha val="248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1" name="Rectangle"/>
          <p:cNvSpPr/>
          <p:nvPr/>
        </p:nvSpPr>
        <p:spPr>
          <a:xfrm>
            <a:off x="4406692" y="1809060"/>
            <a:ext cx="15570616" cy="9128711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2" name="Строительство придорожного сервиса (категория «В») вдоль автомобильной дороги республиканского значения «Алматы- Шелек-Хоргос» (новая дорога) км 286 (2019-2020г)"/>
          <p:cNvSpPr txBox="1"/>
          <p:nvPr/>
        </p:nvSpPr>
        <p:spPr>
          <a:xfrm>
            <a:off x="5508789" y="50302"/>
            <a:ext cx="13366422" cy="1613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300" b="1"/>
            </a:lvl1pPr>
          </a:lstStyle>
          <a:p>
            <a:r>
              <a:t>Строительство придорожного сервиса (категория «В») вдоль автомобильной дороги республиканского значения «Алматы- Шелек-Хоргос» (новая дорога) км 286 (2019-2020г)</a:t>
            </a:r>
          </a:p>
        </p:txBody>
      </p:sp>
      <p:sp>
        <p:nvSpPr>
          <p:cNvPr id="153" name="работы:"/>
          <p:cNvSpPr txBox="1"/>
          <p:nvPr/>
        </p:nvSpPr>
        <p:spPr>
          <a:xfrm>
            <a:off x="5940372" y="11083082"/>
            <a:ext cx="12503256" cy="560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000" b="1"/>
            </a:lvl1pPr>
          </a:lstStyle>
          <a:p>
            <a:r>
              <a:t>работы:</a:t>
            </a:r>
          </a:p>
        </p:txBody>
      </p:sp>
      <p:pic>
        <p:nvPicPr>
          <p:cNvPr id="154" name="IMG_1693.jpeg" descr="IMG_1693.jpeg"/>
          <p:cNvPicPr>
            <a:picLocks noChangeAspect="1"/>
          </p:cNvPicPr>
          <p:nvPr/>
        </p:nvPicPr>
        <p:blipFill>
          <a:blip r:embed="rId2">
            <a:extLst/>
          </a:blip>
          <a:srcRect t="5259" b="5259"/>
          <a:stretch>
            <a:fillRect/>
          </a:stretch>
        </p:blipFill>
        <p:spPr>
          <a:xfrm>
            <a:off x="4608562" y="2002211"/>
            <a:ext cx="15166876" cy="8742409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Архитектурно-строительные решения зданий и сооружений. Инженерно-техническое обеспечение объекта."/>
          <p:cNvSpPr txBox="1"/>
          <p:nvPr/>
        </p:nvSpPr>
        <p:spPr>
          <a:xfrm>
            <a:off x="6379527" y="11649877"/>
            <a:ext cx="11624946" cy="95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2800"/>
            </a:lvl1pPr>
          </a:lstStyle>
          <a:p>
            <a:pPr>
              <a:defRPr b="1"/>
            </a:pPr>
            <a:r>
              <a:rPr b="0"/>
              <a:t>Архитектурно-строительные решения зданий и сооружений. Инженерно-техническое обеспечение объекта.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58" name="Rectangle"/>
          <p:cNvSpPr/>
          <p:nvPr/>
        </p:nvSpPr>
        <p:spPr>
          <a:xfrm>
            <a:off x="0" y="0"/>
            <a:ext cx="24384000" cy="4418783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9" name="Rectangle"/>
          <p:cNvSpPr/>
          <p:nvPr/>
        </p:nvSpPr>
        <p:spPr>
          <a:xfrm>
            <a:off x="6794500" y="12814300"/>
            <a:ext cx="10795000" cy="57521"/>
          </a:xfrm>
          <a:prstGeom prst="rect">
            <a:avLst/>
          </a:prstGeom>
          <a:solidFill>
            <a:srgbClr val="563D00">
              <a:alpha val="248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" name="Rectangle"/>
          <p:cNvSpPr/>
          <p:nvPr/>
        </p:nvSpPr>
        <p:spPr>
          <a:xfrm>
            <a:off x="4406692" y="1809060"/>
            <a:ext cx="15570616" cy="9128711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" name="Строительство Обогатительной фабрики по переработке техногенных минеральных образований &quot;Рудника Бестобе&quot; мощностью 2,5 млн. тонн в год (2020г)"/>
          <p:cNvSpPr txBox="1"/>
          <p:nvPr/>
        </p:nvSpPr>
        <p:spPr>
          <a:xfrm>
            <a:off x="5940372" y="69819"/>
            <a:ext cx="12503256" cy="1613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300" b="1"/>
            </a:lvl1pPr>
          </a:lstStyle>
          <a:p>
            <a:r>
              <a:t>Строительство Обогатительной фабрики по переработке техногенных минеральных образований "Рудника Бестобе" мощностью 2,5 млн. тонн в год (2020г)</a:t>
            </a:r>
          </a:p>
        </p:txBody>
      </p:sp>
      <p:sp>
        <p:nvSpPr>
          <p:cNvPr id="162" name="работы:"/>
          <p:cNvSpPr txBox="1"/>
          <p:nvPr/>
        </p:nvSpPr>
        <p:spPr>
          <a:xfrm>
            <a:off x="5940372" y="11083082"/>
            <a:ext cx="12503256" cy="560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000" b="1"/>
            </a:lvl1pPr>
          </a:lstStyle>
          <a:p>
            <a:r>
              <a:t>работы:</a:t>
            </a:r>
          </a:p>
        </p:txBody>
      </p:sp>
      <p:sp>
        <p:nvSpPr>
          <p:cNvPr id="163" name="Архитектурно-строительные решения зданий и сооружений.…"/>
          <p:cNvSpPr txBox="1"/>
          <p:nvPr/>
        </p:nvSpPr>
        <p:spPr>
          <a:xfrm>
            <a:off x="5940372" y="11609947"/>
            <a:ext cx="12503256" cy="95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2800" b="1"/>
            </a:pPr>
            <a:r>
              <a:rPr b="0"/>
              <a:t>Архитектурно-строительные решения зданий и сооружений. </a:t>
            </a:r>
          </a:p>
          <a:p>
            <a:pPr defTabSz="825500">
              <a:defRPr sz="2800" b="1"/>
            </a:pPr>
            <a:r>
              <a:rPr b="0"/>
              <a:t>Адаптация материалов компании поставщика.</a:t>
            </a:r>
          </a:p>
        </p:txBody>
      </p:sp>
      <p:pic>
        <p:nvPicPr>
          <p:cNvPr id="164" name="IMG_1694.jpeg" descr="IMG_1694.jpeg"/>
          <p:cNvPicPr>
            <a:picLocks noChangeAspect="1"/>
          </p:cNvPicPr>
          <p:nvPr/>
        </p:nvPicPr>
        <p:blipFill>
          <a:blip r:embed="rId2">
            <a:extLst/>
          </a:blip>
          <a:srcRect t="11589" b="11589"/>
          <a:stretch>
            <a:fillRect/>
          </a:stretch>
        </p:blipFill>
        <p:spPr>
          <a:xfrm>
            <a:off x="4608562" y="2002211"/>
            <a:ext cx="15166876" cy="8742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67" name="Rectangle"/>
          <p:cNvSpPr/>
          <p:nvPr/>
        </p:nvSpPr>
        <p:spPr>
          <a:xfrm>
            <a:off x="0" y="0"/>
            <a:ext cx="24384000" cy="4418783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8" name="Rectangle"/>
          <p:cNvSpPr/>
          <p:nvPr/>
        </p:nvSpPr>
        <p:spPr>
          <a:xfrm>
            <a:off x="6794500" y="12814300"/>
            <a:ext cx="10795000" cy="57521"/>
          </a:xfrm>
          <a:prstGeom prst="rect">
            <a:avLst/>
          </a:prstGeom>
          <a:solidFill>
            <a:srgbClr val="563D00">
              <a:alpha val="248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9" name="Rectangle"/>
          <p:cNvSpPr/>
          <p:nvPr/>
        </p:nvSpPr>
        <p:spPr>
          <a:xfrm>
            <a:off x="4406692" y="1809060"/>
            <a:ext cx="15570616" cy="9128711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0" name="Строительство Обогатительной фабрики по переработке техногенных минеральных образований &quot;Рудника Жолымбет&quot; мощностью 2,5 млн. тонн в год (2020г)"/>
          <p:cNvSpPr txBox="1"/>
          <p:nvPr/>
        </p:nvSpPr>
        <p:spPr>
          <a:xfrm>
            <a:off x="5940372" y="69819"/>
            <a:ext cx="12503256" cy="1613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300" b="1"/>
            </a:lvl1pPr>
          </a:lstStyle>
          <a:p>
            <a:r>
              <a:t>Строительство Обогатительной фабрики по переработке техногенных минеральных образований "Рудника Жолымбет" мощностью 2,5 млн. тонн в год (2020г)</a:t>
            </a:r>
          </a:p>
        </p:txBody>
      </p:sp>
      <p:sp>
        <p:nvSpPr>
          <p:cNvPr id="171" name="работы:"/>
          <p:cNvSpPr txBox="1"/>
          <p:nvPr/>
        </p:nvSpPr>
        <p:spPr>
          <a:xfrm>
            <a:off x="5940372" y="11083082"/>
            <a:ext cx="12503256" cy="560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000" b="1"/>
            </a:lvl1pPr>
          </a:lstStyle>
          <a:p>
            <a:r>
              <a:t>работы:</a:t>
            </a:r>
          </a:p>
        </p:txBody>
      </p:sp>
      <p:sp>
        <p:nvSpPr>
          <p:cNvPr id="172" name="Архитектурные решения зданий и сооружений"/>
          <p:cNvSpPr txBox="1"/>
          <p:nvPr/>
        </p:nvSpPr>
        <p:spPr>
          <a:xfrm>
            <a:off x="5940372" y="11825847"/>
            <a:ext cx="12503256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2800"/>
            </a:lvl1pPr>
          </a:lstStyle>
          <a:p>
            <a:pPr>
              <a:defRPr b="1"/>
            </a:pPr>
            <a:r>
              <a:rPr b="0"/>
              <a:t>Архитектурные решения зданий и сооружений</a:t>
            </a:r>
          </a:p>
        </p:txBody>
      </p:sp>
      <p:pic>
        <p:nvPicPr>
          <p:cNvPr id="173" name="IMG_1695.jpeg" descr="IMG_1695.jpeg"/>
          <p:cNvPicPr>
            <a:picLocks noChangeAspect="1"/>
          </p:cNvPicPr>
          <p:nvPr/>
        </p:nvPicPr>
        <p:blipFill>
          <a:blip r:embed="rId2">
            <a:extLst/>
          </a:blip>
          <a:srcRect t="11589" b="11589"/>
          <a:stretch>
            <a:fillRect/>
          </a:stretch>
        </p:blipFill>
        <p:spPr>
          <a:xfrm>
            <a:off x="4608562" y="2002211"/>
            <a:ext cx="15166876" cy="8742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76" name="Rectangle"/>
          <p:cNvSpPr/>
          <p:nvPr/>
        </p:nvSpPr>
        <p:spPr>
          <a:xfrm>
            <a:off x="0" y="0"/>
            <a:ext cx="24384000" cy="4418783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7" name="Rectangle"/>
          <p:cNvSpPr/>
          <p:nvPr/>
        </p:nvSpPr>
        <p:spPr>
          <a:xfrm>
            <a:off x="6794500" y="12814300"/>
            <a:ext cx="10795000" cy="57521"/>
          </a:xfrm>
          <a:prstGeom prst="rect">
            <a:avLst/>
          </a:prstGeom>
          <a:solidFill>
            <a:srgbClr val="563D00">
              <a:alpha val="248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8" name="Rectangle"/>
          <p:cNvSpPr/>
          <p:nvPr/>
        </p:nvSpPr>
        <p:spPr>
          <a:xfrm>
            <a:off x="4406692" y="1809060"/>
            <a:ext cx="15570616" cy="9128711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9" name="Строительство тепличного комплекса площадью 11,8 га в Республике Казахстан, Западно- Казахстанской области, район Байтерек, Мичуринский сельский округ, 2 км от г. Уральск (2020г)"/>
          <p:cNvSpPr txBox="1"/>
          <p:nvPr/>
        </p:nvSpPr>
        <p:spPr>
          <a:xfrm>
            <a:off x="5152921" y="50302"/>
            <a:ext cx="14078158" cy="1613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300" b="1"/>
            </a:lvl1pPr>
          </a:lstStyle>
          <a:p>
            <a:r>
              <a:t>Строительство тепличного комплекса площадью 11,8 га в Республике Казахстан, Западно- Казахстанской области, район Байтерек, Мичуринский сельский округ, 2 км от г. Уральск (2020г)</a:t>
            </a:r>
          </a:p>
        </p:txBody>
      </p:sp>
      <p:sp>
        <p:nvSpPr>
          <p:cNvPr id="180" name="работы:"/>
          <p:cNvSpPr txBox="1"/>
          <p:nvPr/>
        </p:nvSpPr>
        <p:spPr>
          <a:xfrm>
            <a:off x="5940372" y="11083082"/>
            <a:ext cx="12503256" cy="560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000" b="1"/>
            </a:lvl1pPr>
          </a:lstStyle>
          <a:p>
            <a:r>
              <a:t>работы:</a:t>
            </a:r>
          </a:p>
        </p:txBody>
      </p:sp>
      <p:sp>
        <p:nvSpPr>
          <p:cNvPr id="181" name="Архитектурно-строительные решения зданий и сооружений.…"/>
          <p:cNvSpPr txBox="1"/>
          <p:nvPr/>
        </p:nvSpPr>
        <p:spPr>
          <a:xfrm>
            <a:off x="5940372" y="11609947"/>
            <a:ext cx="12503256" cy="95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2800" b="1"/>
            </a:pPr>
            <a:r>
              <a:rPr b="0"/>
              <a:t>Архитектурно-строительные решения зданий и сооружений.</a:t>
            </a:r>
          </a:p>
          <a:p>
            <a:pPr defTabSz="825500">
              <a:defRPr sz="2800" b="1"/>
            </a:pPr>
            <a:r>
              <a:rPr b="0"/>
              <a:t>Адаптация материалов компании поставщика.</a:t>
            </a:r>
          </a:p>
        </p:txBody>
      </p:sp>
      <p:pic>
        <p:nvPicPr>
          <p:cNvPr id="182" name="Image" descr="Image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0100" y="2004615"/>
            <a:ext cx="15163800" cy="873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85" name="Rectangle"/>
          <p:cNvSpPr/>
          <p:nvPr/>
        </p:nvSpPr>
        <p:spPr>
          <a:xfrm>
            <a:off x="0" y="0"/>
            <a:ext cx="24384000" cy="4418783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" name="Rectangle"/>
          <p:cNvSpPr/>
          <p:nvPr/>
        </p:nvSpPr>
        <p:spPr>
          <a:xfrm>
            <a:off x="6794500" y="12814300"/>
            <a:ext cx="10795000" cy="57521"/>
          </a:xfrm>
          <a:prstGeom prst="rect">
            <a:avLst/>
          </a:prstGeom>
          <a:solidFill>
            <a:srgbClr val="563D00">
              <a:alpha val="248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7" name="Rectangle"/>
          <p:cNvSpPr/>
          <p:nvPr/>
        </p:nvSpPr>
        <p:spPr>
          <a:xfrm>
            <a:off x="4406692" y="1809060"/>
            <a:ext cx="15570616" cy="9128711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8" name="Тепличный комплекс для выращивания лимонов (Лимонарий), расположенный в Алатауском районе, ул. Мамбетова, уч. 1/141, г. Алматы (2021г)"/>
          <p:cNvSpPr txBox="1"/>
          <p:nvPr/>
        </p:nvSpPr>
        <p:spPr>
          <a:xfrm>
            <a:off x="5940372" y="50302"/>
            <a:ext cx="12503256" cy="1613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300" b="1"/>
            </a:lvl1pPr>
          </a:lstStyle>
          <a:p>
            <a:r>
              <a:t>Тепличный комплекс для выращивания лимонов (Лимонарий), расположенный в Алатауском районе, ул. Мамбетова, уч. 1/141, г. Алматы (2021г)</a:t>
            </a:r>
          </a:p>
        </p:txBody>
      </p:sp>
      <p:sp>
        <p:nvSpPr>
          <p:cNvPr id="189" name="работы:"/>
          <p:cNvSpPr txBox="1"/>
          <p:nvPr/>
        </p:nvSpPr>
        <p:spPr>
          <a:xfrm>
            <a:off x="5940372" y="11083082"/>
            <a:ext cx="12503256" cy="560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000" b="1"/>
            </a:lvl1pPr>
          </a:lstStyle>
          <a:p>
            <a:r>
              <a:t>работы:</a:t>
            </a:r>
          </a:p>
        </p:txBody>
      </p:sp>
      <p:sp>
        <p:nvSpPr>
          <p:cNvPr id="190" name="Архитектурные решения зданий и сооружений."/>
          <p:cNvSpPr txBox="1"/>
          <p:nvPr/>
        </p:nvSpPr>
        <p:spPr>
          <a:xfrm>
            <a:off x="5940372" y="11825847"/>
            <a:ext cx="12503256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2800"/>
            </a:lvl1pPr>
          </a:lstStyle>
          <a:p>
            <a:pPr>
              <a:defRPr b="1"/>
            </a:pPr>
            <a:r>
              <a:rPr b="0"/>
              <a:t>Архитектурные решения зданий и сооружений.</a:t>
            </a:r>
          </a:p>
        </p:txBody>
      </p:sp>
      <p:pic>
        <p:nvPicPr>
          <p:cNvPr id="191" name="IMG_1696.png" descr="IMG_1696.png"/>
          <p:cNvPicPr>
            <a:picLocks noChangeAspect="1"/>
          </p:cNvPicPr>
          <p:nvPr/>
        </p:nvPicPr>
        <p:blipFill>
          <a:blip r:embed="rId2">
            <a:extLst/>
          </a:blip>
          <a:srcRect t="5493" b="5493"/>
          <a:stretch>
            <a:fillRect/>
          </a:stretch>
        </p:blipFill>
        <p:spPr>
          <a:xfrm>
            <a:off x="4608562" y="2002211"/>
            <a:ext cx="15166876" cy="8742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94" name="Rectangle"/>
          <p:cNvSpPr/>
          <p:nvPr/>
        </p:nvSpPr>
        <p:spPr>
          <a:xfrm>
            <a:off x="0" y="0"/>
            <a:ext cx="24384000" cy="4418783"/>
          </a:xfrm>
          <a:prstGeom prst="rect">
            <a:avLst/>
          </a:prstGeom>
          <a:solidFill>
            <a:srgbClr val="563D00">
              <a:alpha val="248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5" name="Rectangle"/>
          <p:cNvSpPr/>
          <p:nvPr/>
        </p:nvSpPr>
        <p:spPr>
          <a:xfrm>
            <a:off x="6794500" y="12814300"/>
            <a:ext cx="10795000" cy="57521"/>
          </a:xfrm>
          <a:prstGeom prst="rect">
            <a:avLst/>
          </a:prstGeom>
          <a:solidFill>
            <a:srgbClr val="563D00">
              <a:alpha val="248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6" name="Rectangle"/>
          <p:cNvSpPr/>
          <p:nvPr/>
        </p:nvSpPr>
        <p:spPr>
          <a:xfrm>
            <a:off x="4406692" y="1809060"/>
            <a:ext cx="15570616" cy="9128711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7" name="Строительство тепличного комплекса 8 га в Алатауском районе, в Индустриальной зоне г. Алматы (2021г)"/>
          <p:cNvSpPr txBox="1"/>
          <p:nvPr/>
        </p:nvSpPr>
        <p:spPr>
          <a:xfrm>
            <a:off x="5940372" y="247337"/>
            <a:ext cx="12503256" cy="110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300" b="1"/>
            </a:lvl1pPr>
          </a:lstStyle>
          <a:p>
            <a:r>
              <a:t>Строительство тепличного комплекса 8 га в Алатауском районе, в Индустриальной зоне г. Алматы (2021г)</a:t>
            </a:r>
          </a:p>
        </p:txBody>
      </p:sp>
      <p:sp>
        <p:nvSpPr>
          <p:cNvPr id="198" name="работы:"/>
          <p:cNvSpPr txBox="1"/>
          <p:nvPr/>
        </p:nvSpPr>
        <p:spPr>
          <a:xfrm>
            <a:off x="5940372" y="10934700"/>
            <a:ext cx="12503256" cy="560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000" b="1"/>
            </a:lvl1pPr>
          </a:lstStyle>
          <a:p>
            <a:r>
              <a:t>работы:</a:t>
            </a:r>
          </a:p>
        </p:txBody>
      </p:sp>
      <p:sp>
        <p:nvSpPr>
          <p:cNvPr id="199" name="Архитектурно-строительные решения зданий и сооружений.…"/>
          <p:cNvSpPr txBox="1"/>
          <p:nvPr/>
        </p:nvSpPr>
        <p:spPr>
          <a:xfrm>
            <a:off x="5940372" y="11394047"/>
            <a:ext cx="12503256" cy="1387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2800" b="1"/>
            </a:pPr>
            <a:r>
              <a:rPr b="0"/>
              <a:t>Архитектурно-строительные решения зданий и сооружений. </a:t>
            </a:r>
          </a:p>
          <a:p>
            <a:pPr defTabSz="825500">
              <a:defRPr sz="2800" b="1"/>
            </a:pPr>
            <a:r>
              <a:rPr b="0"/>
              <a:t>Инженерно-техническое обеспечение объекта.</a:t>
            </a:r>
            <a:br>
              <a:rPr b="0"/>
            </a:br>
            <a:r>
              <a:rPr b="0"/>
              <a:t>Адаптация материалов компании поставщика.</a:t>
            </a:r>
          </a:p>
        </p:txBody>
      </p:sp>
      <p:pic>
        <p:nvPicPr>
          <p:cNvPr id="200" name="IMG_1697.jpeg" descr="IMG_1697.jpeg"/>
          <p:cNvPicPr>
            <a:picLocks noChangeAspect="1"/>
          </p:cNvPicPr>
          <p:nvPr/>
        </p:nvPicPr>
        <p:blipFill>
          <a:blip r:embed="rId2">
            <a:extLst/>
          </a:blip>
          <a:srcRect t="9107" b="9107"/>
          <a:stretch>
            <a:fillRect/>
          </a:stretch>
        </p:blipFill>
        <p:spPr>
          <a:xfrm>
            <a:off x="4608562" y="2002211"/>
            <a:ext cx="15166876" cy="8742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03" name="Rectangle"/>
          <p:cNvSpPr/>
          <p:nvPr/>
        </p:nvSpPr>
        <p:spPr>
          <a:xfrm>
            <a:off x="0" y="0"/>
            <a:ext cx="24384000" cy="4418783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4" name="Rectangle"/>
          <p:cNvSpPr/>
          <p:nvPr/>
        </p:nvSpPr>
        <p:spPr>
          <a:xfrm>
            <a:off x="6794500" y="12814300"/>
            <a:ext cx="10795000" cy="57521"/>
          </a:xfrm>
          <a:prstGeom prst="rect">
            <a:avLst/>
          </a:prstGeom>
          <a:solidFill>
            <a:srgbClr val="563D00">
              <a:alpha val="248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5" name="Rectangle"/>
          <p:cNvSpPr/>
          <p:nvPr/>
        </p:nvSpPr>
        <p:spPr>
          <a:xfrm>
            <a:off x="4406692" y="1809060"/>
            <a:ext cx="15570616" cy="9128711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6" name="Строительство промышленного предприятия по производству систем капельного орошения «Metzer» по адресу: г. Алматы, Алатауский район, мкр. Алгабас, ул. 7, 138-а (2022г)"/>
          <p:cNvSpPr txBox="1"/>
          <p:nvPr/>
        </p:nvSpPr>
        <p:spPr>
          <a:xfrm>
            <a:off x="5433073" y="50302"/>
            <a:ext cx="13517855" cy="1613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3300" b="1"/>
            </a:pPr>
            <a:r>
              <a:t>Строительство промышленного предприятия по производству систем капельного орошения «Metzer» по адресу: г. Алматы, Алатауский район, мкр. Алгабас, ул. 7, 138-а</a:t>
            </a:r>
            <a:r>
              <a:rPr b="0"/>
              <a:t> </a:t>
            </a:r>
            <a:r>
              <a:t>(2022г)</a:t>
            </a:r>
          </a:p>
        </p:txBody>
      </p:sp>
      <p:sp>
        <p:nvSpPr>
          <p:cNvPr id="207" name="работы:"/>
          <p:cNvSpPr txBox="1"/>
          <p:nvPr/>
        </p:nvSpPr>
        <p:spPr>
          <a:xfrm>
            <a:off x="5940372" y="11083082"/>
            <a:ext cx="12503256" cy="560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000" b="1"/>
            </a:lvl1pPr>
          </a:lstStyle>
          <a:p>
            <a:r>
              <a:t>работы:</a:t>
            </a:r>
          </a:p>
        </p:txBody>
      </p:sp>
      <p:sp>
        <p:nvSpPr>
          <p:cNvPr id="208" name="Архитектурно-строительные решения зданий и сооружений.…"/>
          <p:cNvSpPr txBox="1"/>
          <p:nvPr/>
        </p:nvSpPr>
        <p:spPr>
          <a:xfrm>
            <a:off x="5940372" y="11609947"/>
            <a:ext cx="12503256" cy="95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2800" b="1"/>
            </a:pPr>
            <a:r>
              <a:rPr b="0"/>
              <a:t>Архитектурно-строительные решения зданий и сооружений. </a:t>
            </a:r>
          </a:p>
          <a:p>
            <a:pPr defTabSz="825500">
              <a:defRPr sz="2800" b="1"/>
            </a:pPr>
            <a:r>
              <a:rPr b="0"/>
              <a:t>Инженерно-техническое обеспечение объекта.</a:t>
            </a:r>
          </a:p>
        </p:txBody>
      </p:sp>
      <p:pic>
        <p:nvPicPr>
          <p:cNvPr id="209" name="IMG_1698.jpeg" descr="IMG_1698.jpeg"/>
          <p:cNvPicPr>
            <a:picLocks noChangeAspect="1"/>
          </p:cNvPicPr>
          <p:nvPr/>
        </p:nvPicPr>
        <p:blipFill>
          <a:blip r:embed="rId2">
            <a:extLst/>
          </a:blip>
          <a:srcRect t="1740" b="1740"/>
          <a:stretch>
            <a:fillRect/>
          </a:stretch>
        </p:blipFill>
        <p:spPr>
          <a:xfrm>
            <a:off x="4608562" y="2002211"/>
            <a:ext cx="15166876" cy="8742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12" name="Rectangle"/>
          <p:cNvSpPr/>
          <p:nvPr/>
        </p:nvSpPr>
        <p:spPr>
          <a:xfrm>
            <a:off x="0" y="0"/>
            <a:ext cx="24384000" cy="4418783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3" name="Rectangle"/>
          <p:cNvSpPr/>
          <p:nvPr/>
        </p:nvSpPr>
        <p:spPr>
          <a:xfrm>
            <a:off x="6794500" y="12814300"/>
            <a:ext cx="10795000" cy="57521"/>
          </a:xfrm>
          <a:prstGeom prst="rect">
            <a:avLst/>
          </a:prstGeom>
          <a:solidFill>
            <a:srgbClr val="563D00">
              <a:alpha val="248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4" name="Rectangle"/>
          <p:cNvSpPr/>
          <p:nvPr/>
        </p:nvSpPr>
        <p:spPr>
          <a:xfrm>
            <a:off x="4406692" y="1809060"/>
            <a:ext cx="15570616" cy="9128711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15" name="Строительство гипермаркета. Медеуский район, Кульджинский тракт, участок № 22/4 (2022г)"/>
          <p:cNvSpPr txBox="1"/>
          <p:nvPr/>
        </p:nvSpPr>
        <p:spPr>
          <a:xfrm>
            <a:off x="5940372" y="323819"/>
            <a:ext cx="12503256" cy="1105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300" b="1"/>
            </a:lvl1pPr>
          </a:lstStyle>
          <a:p>
            <a:r>
              <a:t>Строительство гипермаркета. Медеуский район, Кульджинский тракт, участок № 22/4 (2022г)</a:t>
            </a:r>
          </a:p>
        </p:txBody>
      </p:sp>
      <p:sp>
        <p:nvSpPr>
          <p:cNvPr id="216" name="работы:"/>
          <p:cNvSpPr txBox="1"/>
          <p:nvPr/>
        </p:nvSpPr>
        <p:spPr>
          <a:xfrm>
            <a:off x="5940372" y="11083082"/>
            <a:ext cx="12503256" cy="560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000" b="1"/>
            </a:lvl1pPr>
          </a:lstStyle>
          <a:p>
            <a:r>
              <a:t>работы:</a:t>
            </a:r>
          </a:p>
        </p:txBody>
      </p:sp>
      <p:sp>
        <p:nvSpPr>
          <p:cNvPr id="217" name="Архитектурно-строительные решения зданий и сооружений.…"/>
          <p:cNvSpPr txBox="1"/>
          <p:nvPr/>
        </p:nvSpPr>
        <p:spPr>
          <a:xfrm>
            <a:off x="5940372" y="11609947"/>
            <a:ext cx="12503256" cy="95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2800" b="1"/>
            </a:pPr>
            <a:r>
              <a:rPr b="0"/>
              <a:t>Архитектурно-строительные решения зданий и сооружений. </a:t>
            </a:r>
          </a:p>
          <a:p>
            <a:pPr defTabSz="825500">
              <a:defRPr sz="2800" b="1"/>
            </a:pPr>
            <a:r>
              <a:rPr b="0"/>
              <a:t>Инженерно-техническое обеспечение объекта.</a:t>
            </a:r>
          </a:p>
        </p:txBody>
      </p:sp>
      <p:pic>
        <p:nvPicPr>
          <p:cNvPr id="218" name="IMG_1699.jpeg" descr="IMG_1699.jpeg"/>
          <p:cNvPicPr>
            <a:picLocks noChangeAspect="1"/>
          </p:cNvPicPr>
          <p:nvPr/>
        </p:nvPicPr>
        <p:blipFill>
          <a:blip r:embed="rId2">
            <a:extLst/>
          </a:blip>
          <a:srcRect l="1177" r="1177"/>
          <a:stretch>
            <a:fillRect/>
          </a:stretch>
        </p:blipFill>
        <p:spPr>
          <a:xfrm>
            <a:off x="4608562" y="2002211"/>
            <a:ext cx="15166876" cy="8742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33" name="Rectangle"/>
          <p:cNvSpPr/>
          <p:nvPr/>
        </p:nvSpPr>
        <p:spPr>
          <a:xfrm>
            <a:off x="17386300" y="-377"/>
            <a:ext cx="6997700" cy="13716753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" name="Triangle"/>
          <p:cNvSpPr/>
          <p:nvPr/>
        </p:nvSpPr>
        <p:spPr>
          <a:xfrm rot="10800000">
            <a:off x="13055600" y="0"/>
            <a:ext cx="4330700" cy="6712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563D00">
              <a:alpha val="2511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5" name="IMG_1690.png" descr="IMG_1690.png"/>
          <p:cNvPicPr>
            <a:picLocks/>
          </p:cNvPicPr>
          <p:nvPr/>
        </p:nvPicPr>
        <p:blipFill>
          <a:blip r:embed="rId2">
            <a:alphaModFix amt="81050"/>
            <a:extLst/>
          </a:blip>
          <a:srcRect l="22712" t="9636" r="22151" b="33184"/>
          <a:stretch>
            <a:fillRect/>
          </a:stretch>
        </p:blipFill>
        <p:spPr>
          <a:xfrm>
            <a:off x="13639800" y="927100"/>
            <a:ext cx="9257666" cy="11890828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Rectangle"/>
          <p:cNvSpPr/>
          <p:nvPr/>
        </p:nvSpPr>
        <p:spPr>
          <a:xfrm>
            <a:off x="0" y="914400"/>
            <a:ext cx="1738840" cy="314204"/>
          </a:xfrm>
          <a:prstGeom prst="rect">
            <a:avLst/>
          </a:prstGeom>
          <a:solidFill>
            <a:srgbClr val="563D00">
              <a:alpha val="2534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" name="Нур - Тас"/>
          <p:cNvSpPr txBox="1"/>
          <p:nvPr/>
        </p:nvSpPr>
        <p:spPr>
          <a:xfrm>
            <a:off x="1566581" y="809958"/>
            <a:ext cx="2569270" cy="52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2800" b="1">
                <a:solidFill>
                  <a:srgbClr val="474747"/>
                </a:solidFill>
              </a:defRPr>
            </a:lvl1pPr>
          </a:lstStyle>
          <a:p>
            <a:r>
              <a:t>Нур - Тас</a:t>
            </a:r>
          </a:p>
        </p:txBody>
      </p:sp>
      <p:sp>
        <p:nvSpPr>
          <p:cNvPr id="38" name="Rectangle"/>
          <p:cNvSpPr/>
          <p:nvPr/>
        </p:nvSpPr>
        <p:spPr>
          <a:xfrm>
            <a:off x="6984241" y="12810831"/>
            <a:ext cx="11938001" cy="57522"/>
          </a:xfrm>
          <a:prstGeom prst="rect">
            <a:avLst/>
          </a:prstGeom>
          <a:solidFill>
            <a:srgbClr val="563D00">
              <a:alpha val="248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" name="о НАС"/>
          <p:cNvSpPr txBox="1"/>
          <p:nvPr/>
        </p:nvSpPr>
        <p:spPr>
          <a:xfrm>
            <a:off x="1562100" y="3227166"/>
            <a:ext cx="3387006" cy="795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4600" b="1">
                <a:solidFill>
                  <a:srgbClr val="474747"/>
                </a:solidFill>
              </a:defRPr>
            </a:lvl1pPr>
          </a:lstStyle>
          <a:p>
            <a:r>
              <a:t>о НАС</a:t>
            </a:r>
          </a:p>
        </p:txBody>
      </p:sp>
      <p:sp>
        <p:nvSpPr>
          <p:cNvPr id="40" name="ТОО «Нур-Тас»"/>
          <p:cNvSpPr txBox="1"/>
          <p:nvPr/>
        </p:nvSpPr>
        <p:spPr>
          <a:xfrm>
            <a:off x="3530600" y="4517769"/>
            <a:ext cx="3453641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825500">
              <a:defRPr sz="3100" b="1">
                <a:solidFill>
                  <a:srgbClr val="474747"/>
                </a:solidFill>
              </a:defRPr>
            </a:lvl1pPr>
          </a:lstStyle>
          <a:p>
            <a:r>
              <a:rPr dirty="0"/>
              <a:t>ТОО «</a:t>
            </a:r>
            <a:r>
              <a:rPr dirty="0" err="1"/>
              <a:t>Нур-Тас</a:t>
            </a:r>
            <a:r>
              <a:rPr dirty="0"/>
              <a:t>»</a:t>
            </a:r>
          </a:p>
        </p:txBody>
      </p:sp>
      <p:sp>
        <p:nvSpPr>
          <p:cNvPr id="41" name="Rectangle"/>
          <p:cNvSpPr/>
          <p:nvPr/>
        </p:nvSpPr>
        <p:spPr>
          <a:xfrm>
            <a:off x="2374377" y="3978468"/>
            <a:ext cx="3172551" cy="42228"/>
          </a:xfrm>
          <a:prstGeom prst="rect">
            <a:avLst/>
          </a:prstGeom>
          <a:solidFill>
            <a:srgbClr val="563D00">
              <a:alpha val="2534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" name="Проектная компания ТОО «Нур-Тас» (БИН 980140009712)"/>
          <p:cNvSpPr txBox="1"/>
          <p:nvPr/>
        </p:nvSpPr>
        <p:spPr>
          <a:xfrm>
            <a:off x="3586550" y="5165901"/>
            <a:ext cx="11019216" cy="450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defRPr sz="2300" b="1">
                <a:solidFill>
                  <a:srgbClr val="474747"/>
                </a:solidFill>
              </a:defRPr>
            </a:pPr>
            <a:r>
              <a:rPr b="0"/>
              <a:t>Проектная</a:t>
            </a:r>
            <a:r>
              <a:t> </a:t>
            </a:r>
            <a:r>
              <a:rPr b="0"/>
              <a:t>компания</a:t>
            </a:r>
            <a:r>
              <a:t> </a:t>
            </a:r>
            <a:r>
              <a:rPr b="0"/>
              <a:t>ТОО «Нур-Тас» (БИН 980140009712)</a:t>
            </a:r>
          </a:p>
        </p:txBody>
      </p:sp>
      <p:sp>
        <p:nvSpPr>
          <p:cNvPr id="43" name="Центральный Офис:"/>
          <p:cNvSpPr txBox="1"/>
          <p:nvPr/>
        </p:nvSpPr>
        <p:spPr>
          <a:xfrm>
            <a:off x="3530600" y="6511705"/>
            <a:ext cx="4158898" cy="572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100" b="1">
                <a:solidFill>
                  <a:srgbClr val="474747"/>
                </a:solidFill>
              </a:defRPr>
            </a:lvl1pPr>
          </a:lstStyle>
          <a:p>
            <a:r>
              <a:t>Центральный Офис:</a:t>
            </a:r>
          </a:p>
        </p:txBody>
      </p:sp>
      <p:sp>
        <p:nvSpPr>
          <p:cNvPr id="44" name="РК, г. Алматы, ул. Тимирязева 42, корпус 23А, офис 236…"/>
          <p:cNvSpPr txBox="1"/>
          <p:nvPr/>
        </p:nvSpPr>
        <p:spPr>
          <a:xfrm>
            <a:off x="3873500" y="7230168"/>
            <a:ext cx="8350541" cy="1160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defRPr sz="2300" b="1">
                <a:solidFill>
                  <a:srgbClr val="474747"/>
                </a:solidFill>
              </a:defRPr>
            </a:pPr>
            <a:r>
              <a:rPr b="0"/>
              <a:t>РК, г. Алматы, ул. Тимирязева 42, корпус 23А, офис 236</a:t>
            </a:r>
          </a:p>
          <a:p>
            <a:pPr algn="l" defTabSz="825500">
              <a:defRPr sz="2300" b="1">
                <a:solidFill>
                  <a:srgbClr val="474747"/>
                </a:solidFill>
              </a:defRPr>
            </a:pPr>
            <a:r>
              <a:rPr b="0"/>
              <a:t>Режим налогооблажения: Общеустановленный (НДС 12%)</a:t>
            </a:r>
          </a:p>
          <a:p>
            <a:pPr algn="l" defTabSz="825500">
              <a:defRPr sz="2300" b="1">
                <a:solidFill>
                  <a:srgbClr val="474747"/>
                </a:solidFill>
              </a:defRPr>
            </a:pPr>
            <a:r>
              <a:rPr b="0"/>
              <a:t>Численность персонала: 40 человек</a:t>
            </a:r>
          </a:p>
        </p:txBody>
      </p:sp>
      <p:sp>
        <p:nvSpPr>
          <p:cNvPr id="45" name="Основные направления деятельности:"/>
          <p:cNvSpPr txBox="1"/>
          <p:nvPr/>
        </p:nvSpPr>
        <p:spPr>
          <a:xfrm>
            <a:off x="3505200" y="8513789"/>
            <a:ext cx="8382000" cy="57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defTabSz="825500">
              <a:defRPr sz="3100" b="1">
                <a:solidFill>
                  <a:srgbClr val="474747"/>
                </a:solidFill>
              </a:defRPr>
            </a:lvl1pPr>
          </a:lstStyle>
          <a:p>
            <a:r>
              <a:rPr dirty="0" err="1"/>
              <a:t>Основные</a:t>
            </a:r>
            <a:r>
              <a:rPr dirty="0"/>
              <a:t> </a:t>
            </a:r>
            <a:r>
              <a:rPr dirty="0" err="1"/>
              <a:t>направления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dirty="0"/>
              <a:t>:</a:t>
            </a:r>
          </a:p>
        </p:txBody>
      </p:sp>
      <p:sp>
        <p:nvSpPr>
          <p:cNvPr id="46" name="Инженерные изыскания"/>
          <p:cNvSpPr txBox="1"/>
          <p:nvPr/>
        </p:nvSpPr>
        <p:spPr>
          <a:xfrm>
            <a:off x="3873500" y="9346438"/>
            <a:ext cx="3808098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sz="2300">
                <a:solidFill>
                  <a:srgbClr val="474747"/>
                </a:solidFill>
              </a:defRPr>
            </a:lvl1pPr>
          </a:lstStyle>
          <a:p>
            <a:pPr>
              <a:defRPr b="1"/>
            </a:pPr>
            <a:r>
              <a:rPr b="0"/>
              <a:t>Инженерные изыскания</a:t>
            </a:r>
          </a:p>
        </p:txBody>
      </p:sp>
      <p:sp>
        <p:nvSpPr>
          <p:cNvPr id="47" name="Архитектурно-строительное проектирование"/>
          <p:cNvSpPr txBox="1"/>
          <p:nvPr/>
        </p:nvSpPr>
        <p:spPr>
          <a:xfrm>
            <a:off x="3873500" y="9817278"/>
            <a:ext cx="651247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sz="2300">
                <a:solidFill>
                  <a:srgbClr val="474747"/>
                </a:solidFill>
              </a:defRPr>
            </a:lvl1pPr>
          </a:lstStyle>
          <a:p>
            <a:pPr>
              <a:defRPr b="1"/>
            </a:pPr>
            <a:r>
              <a:rPr b="0"/>
              <a:t>Архитектурно-строительное проектирование</a:t>
            </a:r>
          </a:p>
        </p:txBody>
      </p:sp>
      <p:sp>
        <p:nvSpPr>
          <p:cNvPr id="48" name="Arrow 11"/>
          <p:cNvSpPr/>
          <p:nvPr/>
        </p:nvSpPr>
        <p:spPr>
          <a:xfrm>
            <a:off x="2565400" y="5177827"/>
            <a:ext cx="566255" cy="426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563D00">
              <a:alpha val="2511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" name="Arrow 11"/>
          <p:cNvSpPr/>
          <p:nvPr/>
        </p:nvSpPr>
        <p:spPr>
          <a:xfrm>
            <a:off x="2568088" y="6584928"/>
            <a:ext cx="566255" cy="426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563D00">
              <a:alpha val="2511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" name="Arrow 11"/>
          <p:cNvSpPr/>
          <p:nvPr/>
        </p:nvSpPr>
        <p:spPr>
          <a:xfrm>
            <a:off x="2568088" y="8590443"/>
            <a:ext cx="566255" cy="426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563D00">
              <a:alpha val="24657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" name="Год основания компании: 1998"/>
          <p:cNvSpPr txBox="1"/>
          <p:nvPr/>
        </p:nvSpPr>
        <p:spPr>
          <a:xfrm>
            <a:off x="3586550" y="5892800"/>
            <a:ext cx="11019216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sz="2300">
                <a:solidFill>
                  <a:srgbClr val="474747"/>
                </a:solidFill>
              </a:defRPr>
            </a:lvl1pPr>
          </a:lstStyle>
          <a:p>
            <a:r>
              <a:t>Год основания компании: 1998</a:t>
            </a:r>
          </a:p>
        </p:txBody>
      </p:sp>
      <p:sp>
        <p:nvSpPr>
          <p:cNvPr id="55" name="ТОО «Алтын-Адам Құрылыс» (БИН 100140009813)"/>
          <p:cNvSpPr txBox="1"/>
          <p:nvPr/>
        </p:nvSpPr>
        <p:spPr>
          <a:xfrm>
            <a:off x="3586550" y="5524500"/>
            <a:ext cx="11019216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sz="2300">
                <a:solidFill>
                  <a:srgbClr val="474747"/>
                </a:solidFill>
              </a:defRPr>
            </a:lvl1pPr>
          </a:lstStyle>
          <a:p>
            <a:pPr>
              <a:defRPr b="1"/>
            </a:pPr>
            <a:r>
              <a:rPr b="0"/>
              <a:t>ТОО «Алтын-Адам Құрылыс» (БИН 100140009813)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58" name="Rectangle"/>
          <p:cNvSpPr/>
          <p:nvPr/>
        </p:nvSpPr>
        <p:spPr>
          <a:xfrm>
            <a:off x="136288" y="128157"/>
            <a:ext cx="24111424" cy="13459686"/>
          </a:xfrm>
          <a:prstGeom prst="rect">
            <a:avLst/>
          </a:prstGeom>
          <a:solidFill>
            <a:srgbClr val="563D00">
              <a:alpha val="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9" name="Rectangle"/>
          <p:cNvSpPr/>
          <p:nvPr/>
        </p:nvSpPr>
        <p:spPr>
          <a:xfrm>
            <a:off x="6794500" y="12814300"/>
            <a:ext cx="10795000" cy="57521"/>
          </a:xfrm>
          <a:prstGeom prst="rect">
            <a:avLst/>
          </a:prstGeom>
          <a:solidFill>
            <a:srgbClr val="563D00">
              <a:alpha val="2534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" name="Rectangle"/>
          <p:cNvSpPr/>
          <p:nvPr/>
        </p:nvSpPr>
        <p:spPr>
          <a:xfrm>
            <a:off x="0" y="914400"/>
            <a:ext cx="1738840" cy="314204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1" name="IMG_1702.jpeg" descr="IMG_1702.jpeg"/>
          <p:cNvPicPr>
            <a:picLocks/>
          </p:cNvPicPr>
          <p:nvPr/>
        </p:nvPicPr>
        <p:blipFill>
          <a:blip r:embed="rId2">
            <a:extLst/>
          </a:blip>
          <a:srcRect t="1860" b="1860"/>
          <a:stretch>
            <a:fillRect/>
          </a:stretch>
        </p:blipFill>
        <p:spPr>
          <a:xfrm>
            <a:off x="3457673" y="989671"/>
            <a:ext cx="8549300" cy="11627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G_1703.png" descr="IMG_1703.png"/>
          <p:cNvPicPr>
            <a:picLocks/>
          </p:cNvPicPr>
          <p:nvPr/>
        </p:nvPicPr>
        <p:blipFill>
          <a:blip r:embed="rId3">
            <a:extLst/>
          </a:blip>
          <a:srcRect t="1860" b="1860"/>
          <a:stretch>
            <a:fillRect/>
          </a:stretch>
        </p:blipFill>
        <p:spPr>
          <a:xfrm>
            <a:off x="12314753" y="989671"/>
            <a:ext cx="8549300" cy="11627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65" name="Rectangle"/>
          <p:cNvSpPr/>
          <p:nvPr/>
        </p:nvSpPr>
        <p:spPr>
          <a:xfrm>
            <a:off x="136288" y="128157"/>
            <a:ext cx="24111424" cy="13459686"/>
          </a:xfrm>
          <a:prstGeom prst="rect">
            <a:avLst/>
          </a:prstGeom>
          <a:solidFill>
            <a:srgbClr val="563D00">
              <a:alpha val="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6" name="Rectangle"/>
          <p:cNvSpPr/>
          <p:nvPr/>
        </p:nvSpPr>
        <p:spPr>
          <a:xfrm>
            <a:off x="6794500" y="12814300"/>
            <a:ext cx="10795000" cy="57521"/>
          </a:xfrm>
          <a:prstGeom prst="rect">
            <a:avLst/>
          </a:prstGeom>
          <a:solidFill>
            <a:srgbClr val="563D00">
              <a:alpha val="2534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7" name="Rectangle"/>
          <p:cNvSpPr/>
          <p:nvPr/>
        </p:nvSpPr>
        <p:spPr>
          <a:xfrm>
            <a:off x="0" y="914400"/>
            <a:ext cx="1738840" cy="314204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8" name="IMG_1704.jpeg" descr="IMG_1704.jpeg"/>
          <p:cNvPicPr>
            <a:picLocks/>
          </p:cNvPicPr>
          <p:nvPr/>
        </p:nvPicPr>
        <p:blipFill>
          <a:blip r:embed="rId2">
            <a:extLst/>
          </a:blip>
          <a:srcRect t="1860" b="1860"/>
          <a:stretch>
            <a:fillRect/>
          </a:stretch>
        </p:blipFill>
        <p:spPr>
          <a:xfrm>
            <a:off x="3457673" y="989671"/>
            <a:ext cx="8549300" cy="11627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G_1705.png" descr="IMG_1705.png"/>
          <p:cNvPicPr>
            <a:picLocks/>
          </p:cNvPicPr>
          <p:nvPr/>
        </p:nvPicPr>
        <p:blipFill>
          <a:blip r:embed="rId3">
            <a:extLst/>
          </a:blip>
          <a:srcRect t="1860" b="1860"/>
          <a:stretch>
            <a:fillRect/>
          </a:stretch>
        </p:blipFill>
        <p:spPr>
          <a:xfrm>
            <a:off x="12314753" y="989671"/>
            <a:ext cx="8549300" cy="11627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72" name="Rectangle"/>
          <p:cNvSpPr/>
          <p:nvPr/>
        </p:nvSpPr>
        <p:spPr>
          <a:xfrm>
            <a:off x="136288" y="128157"/>
            <a:ext cx="24111424" cy="13459686"/>
          </a:xfrm>
          <a:prstGeom prst="rect">
            <a:avLst/>
          </a:prstGeom>
          <a:solidFill>
            <a:srgbClr val="563D00">
              <a:alpha val="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3" name="Rectangle"/>
          <p:cNvSpPr/>
          <p:nvPr/>
        </p:nvSpPr>
        <p:spPr>
          <a:xfrm>
            <a:off x="6794500" y="12814300"/>
            <a:ext cx="10795000" cy="57521"/>
          </a:xfrm>
          <a:prstGeom prst="rect">
            <a:avLst/>
          </a:prstGeom>
          <a:solidFill>
            <a:srgbClr val="563D00">
              <a:alpha val="2534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4" name="Rectangle"/>
          <p:cNvSpPr/>
          <p:nvPr/>
        </p:nvSpPr>
        <p:spPr>
          <a:xfrm>
            <a:off x="0" y="914400"/>
            <a:ext cx="1738840" cy="314204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5" name="IMG_1706.jpeg" descr="IMG_1706.jpeg"/>
          <p:cNvPicPr>
            <a:picLocks/>
          </p:cNvPicPr>
          <p:nvPr/>
        </p:nvPicPr>
        <p:blipFill>
          <a:blip r:embed="rId2">
            <a:extLst/>
          </a:blip>
          <a:srcRect t="1918" b="1918"/>
          <a:stretch>
            <a:fillRect/>
          </a:stretch>
        </p:blipFill>
        <p:spPr>
          <a:xfrm>
            <a:off x="3457673" y="989671"/>
            <a:ext cx="8549300" cy="116279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707.png" descr="IMG_1707.png"/>
          <p:cNvPicPr>
            <a:picLocks/>
          </p:cNvPicPr>
          <p:nvPr/>
        </p:nvPicPr>
        <p:blipFill>
          <a:blip r:embed="rId3">
            <a:extLst/>
          </a:blip>
          <a:srcRect t="1860" b="1860"/>
          <a:stretch>
            <a:fillRect/>
          </a:stretch>
        </p:blipFill>
        <p:spPr>
          <a:xfrm>
            <a:off x="12314753" y="989671"/>
            <a:ext cx="8549300" cy="11627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79" name="IMG_1691.jpeg" descr="IMG_1691.jpeg"/>
          <p:cNvPicPr>
            <a:picLocks/>
          </p:cNvPicPr>
          <p:nvPr/>
        </p:nvPicPr>
        <p:blipFill>
          <a:blip r:embed="rId2">
            <a:extLst/>
          </a:blip>
          <a:srcRect t="7109" r="14974" b="7109"/>
          <a:stretch>
            <a:fillRect/>
          </a:stretch>
        </p:blipFill>
        <p:spPr>
          <a:xfrm>
            <a:off x="-1200607" y="-26393"/>
            <a:ext cx="9114550" cy="13768756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проектирование инженерных сетей любой степени сложности по разделам;…"/>
          <p:cNvSpPr txBox="1"/>
          <p:nvPr/>
        </p:nvSpPr>
        <p:spPr>
          <a:xfrm>
            <a:off x="8635234" y="2921675"/>
            <a:ext cx="13472426" cy="9351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355600">
              <a:defRPr sz="2200"/>
            </a:pPr>
            <a:r>
              <a:t>проектирование инженерных сетей любой степени сложности по разделам;</a:t>
            </a:r>
          </a:p>
          <a:p>
            <a:pPr algn="l" defTabSz="355600">
              <a:defRPr sz="2200"/>
            </a:pPr>
            <a:endParaRPr/>
          </a:p>
          <a:p>
            <a:pPr algn="l" defTabSz="355600">
              <a:defRPr sz="2200"/>
            </a:pPr>
            <a:r>
              <a:t>проектирование внутренних инженерных систем;</a:t>
            </a:r>
          </a:p>
          <a:p>
            <a:pPr algn="l" defTabSz="355600">
              <a:defRPr sz="2200"/>
            </a:pPr>
            <a:endParaRPr/>
          </a:p>
          <a:p>
            <a:pPr algn="l" defTabSz="355600">
              <a:defRPr sz="2200"/>
            </a:pPr>
            <a:r>
              <a:t>технологическое проектирование, в том числе производственные, промышленные, культурно-бытовые объекты и объекты общепита;</a:t>
            </a:r>
          </a:p>
          <a:p>
            <a:pPr algn="l" defTabSz="355600">
              <a:defRPr sz="2200"/>
            </a:pPr>
            <a:endParaRPr/>
          </a:p>
          <a:p>
            <a:pPr algn="l" defTabSz="355600">
              <a:defRPr sz="2200"/>
            </a:pPr>
            <a:r>
              <a:t>архитектурное проектирование зданий и сооружений, в том числе разработка эскизного проекта, дизайна внешнего вида, ландшафтного дизайна и внутренних помещений;</a:t>
            </a:r>
          </a:p>
          <a:p>
            <a:pPr algn="l" defTabSz="355600">
              <a:defRPr sz="2200"/>
            </a:pPr>
            <a:endParaRPr/>
          </a:p>
          <a:p>
            <a:pPr algn="l" defTabSz="355600">
              <a:defRPr sz="2200"/>
            </a:pPr>
            <a:r>
              <a:t>разработка схем генеральных планов, в том числе градостроительных и планов детальной планировки;</a:t>
            </a:r>
          </a:p>
          <a:p>
            <a:pPr algn="l" defTabSz="355600">
              <a:defRPr sz="2200"/>
            </a:pPr>
            <a:endParaRPr/>
          </a:p>
          <a:p>
            <a:pPr algn="l" defTabSz="355600">
              <a:defRPr sz="2200"/>
            </a:pPr>
            <a:r>
              <a:t>разработка сметной документации;</a:t>
            </a:r>
          </a:p>
          <a:p>
            <a:pPr algn="l" defTabSz="355600">
              <a:defRPr sz="2200"/>
            </a:pPr>
            <a:endParaRPr/>
          </a:p>
          <a:p>
            <a:pPr algn="l" defTabSz="355600">
              <a:defRPr sz="2200"/>
            </a:pPr>
            <a:r>
              <a:t>разработка проектов организации строительства и проектов производства работ;</a:t>
            </a:r>
          </a:p>
          <a:p>
            <a:pPr algn="l" defTabSz="355600">
              <a:defRPr sz="2200"/>
            </a:pPr>
            <a:endParaRPr/>
          </a:p>
          <a:p>
            <a:pPr algn="l" defTabSz="355600">
              <a:defRPr sz="2200"/>
            </a:pPr>
            <a:r>
              <a:t>адаптация проектной документации, согласно требований СН РК для прохождения различных экспертиз и строительства;</a:t>
            </a:r>
          </a:p>
          <a:p>
            <a:pPr algn="l" defTabSz="355600">
              <a:defRPr sz="2200"/>
            </a:pPr>
            <a:endParaRPr/>
          </a:p>
          <a:p>
            <a:pPr algn="l" defTabSz="355600">
              <a:defRPr sz="2200"/>
            </a:pPr>
            <a:r>
              <a:t>сопровождение строительных проектов от получения исходной разрешительной документации, проведение проектирования и контроль качества проектной документации смежных организаций, подготовка и прохождение различных проектов, согласно требований нормативов РК, организация независимого контроля строительного производства, в том числе проектно-сметной документации, качество строительства и пр., непосредственно во время производства строительно-монтажных работ подрядными организациями.</a:t>
            </a:r>
          </a:p>
        </p:txBody>
      </p:sp>
      <p:sp>
        <p:nvSpPr>
          <p:cNvPr id="81" name="наша компания предлагает следующие виды работ:"/>
          <p:cNvSpPr txBox="1"/>
          <p:nvPr/>
        </p:nvSpPr>
        <p:spPr>
          <a:xfrm>
            <a:off x="7835900" y="1516702"/>
            <a:ext cx="12503256" cy="597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300" b="1">
                <a:solidFill>
                  <a:srgbClr val="474747"/>
                </a:solidFill>
              </a:defRPr>
            </a:lvl1pPr>
          </a:lstStyle>
          <a:p>
            <a:r>
              <a:t>наша компания предлагает следующие виды работ:</a:t>
            </a:r>
          </a:p>
        </p:txBody>
      </p:sp>
      <p:sp>
        <p:nvSpPr>
          <p:cNvPr id="82" name="1"/>
          <p:cNvSpPr/>
          <p:nvPr/>
        </p:nvSpPr>
        <p:spPr>
          <a:xfrm>
            <a:off x="7412849" y="2948138"/>
            <a:ext cx="438892" cy="438891"/>
          </a:xfrm>
          <a:prstGeom prst="ellipse">
            <a:avLst/>
          </a:prstGeom>
          <a:solidFill>
            <a:srgbClr val="563D00">
              <a:alpha val="49771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1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1</a:t>
            </a:r>
          </a:p>
        </p:txBody>
      </p:sp>
      <p:sp>
        <p:nvSpPr>
          <p:cNvPr id="83" name="2"/>
          <p:cNvSpPr/>
          <p:nvPr/>
        </p:nvSpPr>
        <p:spPr>
          <a:xfrm>
            <a:off x="7412849" y="3638578"/>
            <a:ext cx="438892" cy="438891"/>
          </a:xfrm>
          <a:prstGeom prst="ellipse">
            <a:avLst/>
          </a:prstGeom>
          <a:solidFill>
            <a:srgbClr val="563D00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1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2</a:t>
            </a:r>
          </a:p>
        </p:txBody>
      </p:sp>
      <p:sp>
        <p:nvSpPr>
          <p:cNvPr id="84" name="3"/>
          <p:cNvSpPr/>
          <p:nvPr/>
        </p:nvSpPr>
        <p:spPr>
          <a:xfrm>
            <a:off x="7412849" y="4536506"/>
            <a:ext cx="438892" cy="438892"/>
          </a:xfrm>
          <a:prstGeom prst="ellipse">
            <a:avLst/>
          </a:prstGeom>
          <a:solidFill>
            <a:srgbClr val="563D00">
              <a:alpha val="49771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1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3</a:t>
            </a:r>
          </a:p>
        </p:txBody>
      </p:sp>
      <p:sp>
        <p:nvSpPr>
          <p:cNvPr id="85" name="4"/>
          <p:cNvSpPr/>
          <p:nvPr/>
        </p:nvSpPr>
        <p:spPr>
          <a:xfrm>
            <a:off x="7412849" y="5434434"/>
            <a:ext cx="438892" cy="438892"/>
          </a:xfrm>
          <a:prstGeom prst="ellipse">
            <a:avLst/>
          </a:prstGeom>
          <a:solidFill>
            <a:srgbClr val="563D00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1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4</a:t>
            </a:r>
          </a:p>
        </p:txBody>
      </p:sp>
      <p:sp>
        <p:nvSpPr>
          <p:cNvPr id="86" name="5"/>
          <p:cNvSpPr/>
          <p:nvPr/>
        </p:nvSpPr>
        <p:spPr>
          <a:xfrm>
            <a:off x="7412849" y="6489926"/>
            <a:ext cx="438892" cy="438892"/>
          </a:xfrm>
          <a:prstGeom prst="ellipse">
            <a:avLst/>
          </a:prstGeom>
          <a:solidFill>
            <a:srgbClr val="563D00">
              <a:alpha val="49771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1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5</a:t>
            </a:r>
          </a:p>
        </p:txBody>
      </p:sp>
      <p:sp>
        <p:nvSpPr>
          <p:cNvPr id="87" name="6"/>
          <p:cNvSpPr/>
          <p:nvPr/>
        </p:nvSpPr>
        <p:spPr>
          <a:xfrm>
            <a:off x="7412849" y="7378128"/>
            <a:ext cx="438892" cy="438892"/>
          </a:xfrm>
          <a:prstGeom prst="ellipse">
            <a:avLst/>
          </a:prstGeom>
          <a:solidFill>
            <a:srgbClr val="563D00">
              <a:alpha val="50228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1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6</a:t>
            </a:r>
          </a:p>
        </p:txBody>
      </p:sp>
      <p:sp>
        <p:nvSpPr>
          <p:cNvPr id="88" name="7"/>
          <p:cNvSpPr/>
          <p:nvPr/>
        </p:nvSpPr>
        <p:spPr>
          <a:xfrm>
            <a:off x="7412849" y="8114336"/>
            <a:ext cx="438892" cy="438892"/>
          </a:xfrm>
          <a:prstGeom prst="ellipse">
            <a:avLst/>
          </a:prstGeom>
          <a:solidFill>
            <a:srgbClr val="563D00">
              <a:alpha val="5045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1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7</a:t>
            </a:r>
          </a:p>
        </p:txBody>
      </p:sp>
      <p:sp>
        <p:nvSpPr>
          <p:cNvPr id="89" name="8"/>
          <p:cNvSpPr/>
          <p:nvPr/>
        </p:nvSpPr>
        <p:spPr>
          <a:xfrm>
            <a:off x="7412849" y="8989018"/>
            <a:ext cx="438892" cy="438892"/>
          </a:xfrm>
          <a:prstGeom prst="ellipse">
            <a:avLst/>
          </a:prstGeom>
          <a:solidFill>
            <a:srgbClr val="563D00">
              <a:alpha val="5045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1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8</a:t>
            </a:r>
          </a:p>
        </p:txBody>
      </p:sp>
      <p:sp>
        <p:nvSpPr>
          <p:cNvPr id="90" name="9"/>
          <p:cNvSpPr/>
          <p:nvPr/>
        </p:nvSpPr>
        <p:spPr>
          <a:xfrm>
            <a:off x="7412849" y="10031714"/>
            <a:ext cx="438892" cy="438892"/>
          </a:xfrm>
          <a:prstGeom prst="ellipse">
            <a:avLst/>
          </a:prstGeom>
          <a:solidFill>
            <a:srgbClr val="563D00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defTabSz="825500">
              <a:defRPr sz="1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9</a:t>
            </a:r>
          </a:p>
        </p:txBody>
      </p:sp>
      <p:sp>
        <p:nvSpPr>
          <p:cNvPr id="91" name="Rectangle"/>
          <p:cNvSpPr/>
          <p:nvPr/>
        </p:nvSpPr>
        <p:spPr>
          <a:xfrm>
            <a:off x="6794500" y="12814300"/>
            <a:ext cx="10795000" cy="57521"/>
          </a:xfrm>
          <a:prstGeom prst="rect">
            <a:avLst/>
          </a:prstGeom>
          <a:solidFill>
            <a:srgbClr val="563D00">
              <a:alpha val="248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2" name="Нур - Тас"/>
          <p:cNvSpPr txBox="1"/>
          <p:nvPr/>
        </p:nvSpPr>
        <p:spPr>
          <a:xfrm>
            <a:off x="385406" y="812800"/>
            <a:ext cx="2569270" cy="52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2800" b="1">
                <a:solidFill>
                  <a:srgbClr val="474747"/>
                </a:solidFill>
              </a:defRPr>
            </a:lvl1pPr>
          </a:lstStyle>
          <a:p>
            <a:r>
              <a:t>Нур - Тас</a:t>
            </a:r>
          </a:p>
        </p:txBody>
      </p:sp>
      <p:sp>
        <p:nvSpPr>
          <p:cNvPr id="93" name="Rectangle"/>
          <p:cNvSpPr/>
          <p:nvPr/>
        </p:nvSpPr>
        <p:spPr>
          <a:xfrm>
            <a:off x="0" y="903829"/>
            <a:ext cx="739384" cy="11908342"/>
          </a:xfrm>
          <a:prstGeom prst="rect">
            <a:avLst/>
          </a:prstGeom>
          <a:solidFill>
            <a:srgbClr val="563D00">
              <a:alpha val="2534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4" name="Rectangle"/>
          <p:cNvSpPr/>
          <p:nvPr/>
        </p:nvSpPr>
        <p:spPr>
          <a:xfrm>
            <a:off x="16941800" y="1643403"/>
            <a:ext cx="2603500" cy="419101"/>
          </a:xfrm>
          <a:prstGeom prst="rect">
            <a:avLst/>
          </a:prstGeom>
          <a:solidFill>
            <a:srgbClr val="563D00">
              <a:alpha val="2534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97" name="Shape"/>
          <p:cNvSpPr/>
          <p:nvPr/>
        </p:nvSpPr>
        <p:spPr>
          <a:xfrm>
            <a:off x="12357442" y="2680218"/>
            <a:ext cx="3633474" cy="3086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8" h="21246" extrusionOk="0">
                <a:moveTo>
                  <a:pt x="12562" y="20852"/>
                </a:moveTo>
                <a:lnTo>
                  <a:pt x="20998" y="15182"/>
                </a:lnTo>
                <a:cubicBezTo>
                  <a:pt x="21463" y="14870"/>
                  <a:pt x="21600" y="14162"/>
                  <a:pt x="21297" y="13646"/>
                </a:cubicBezTo>
                <a:cubicBezTo>
                  <a:pt x="16781" y="5972"/>
                  <a:pt x="9426" y="742"/>
                  <a:pt x="994" y="3"/>
                </a:cubicBezTo>
                <a:cubicBezTo>
                  <a:pt x="458" y="-44"/>
                  <a:pt x="0" y="447"/>
                  <a:pt x="0" y="1072"/>
                </a:cubicBezTo>
                <a:lnTo>
                  <a:pt x="0" y="12411"/>
                </a:lnTo>
                <a:cubicBezTo>
                  <a:pt x="0" y="13814"/>
                  <a:pt x="846" y="15011"/>
                  <a:pt x="2023" y="15315"/>
                </a:cubicBezTo>
                <a:cubicBezTo>
                  <a:pt x="4902" y="16059"/>
                  <a:pt x="7451" y="17818"/>
                  <a:pt x="9380" y="20255"/>
                </a:cubicBezTo>
                <a:cubicBezTo>
                  <a:pt x="10200" y="21292"/>
                  <a:pt x="11514" y="21556"/>
                  <a:pt x="12562" y="20852"/>
                </a:cubicBezTo>
                <a:close/>
              </a:path>
            </a:pathLst>
          </a:custGeom>
          <a:gradFill>
            <a:gsLst>
              <a:gs pos="0">
                <a:srgbClr val="263E0F"/>
              </a:gs>
              <a:gs pos="100000">
                <a:srgbClr val="FFFFFF"/>
              </a:gs>
            </a:gsLst>
            <a:lin ang="3600000"/>
          </a:gradFill>
          <a:ln w="12700">
            <a:miter lim="400000"/>
          </a:ln>
        </p:spPr>
        <p:txBody>
          <a:bodyPr lIns="45719" rIns="45719"/>
          <a:lstStyle/>
          <a:p>
            <a:pPr algn="l" defTabSz="1765900">
              <a:defRPr sz="340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pPr>
            <a:endParaRPr/>
          </a:p>
        </p:txBody>
      </p:sp>
      <p:sp>
        <p:nvSpPr>
          <p:cNvPr id="98" name="Shape"/>
          <p:cNvSpPr/>
          <p:nvPr/>
        </p:nvSpPr>
        <p:spPr>
          <a:xfrm>
            <a:off x="12363806" y="8738034"/>
            <a:ext cx="3627068" cy="3086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8" h="21246" extrusionOk="0">
                <a:moveTo>
                  <a:pt x="0" y="8835"/>
                </a:moveTo>
                <a:lnTo>
                  <a:pt x="0" y="20174"/>
                </a:lnTo>
                <a:cubicBezTo>
                  <a:pt x="0" y="20799"/>
                  <a:pt x="458" y="21290"/>
                  <a:pt x="994" y="21243"/>
                </a:cubicBezTo>
                <a:cubicBezTo>
                  <a:pt x="9426" y="20504"/>
                  <a:pt x="16780" y="15274"/>
                  <a:pt x="21297" y="7600"/>
                </a:cubicBezTo>
                <a:cubicBezTo>
                  <a:pt x="21600" y="7084"/>
                  <a:pt x="21462" y="6377"/>
                  <a:pt x="20998" y="6064"/>
                </a:cubicBezTo>
                <a:lnTo>
                  <a:pt x="12562" y="394"/>
                </a:lnTo>
                <a:cubicBezTo>
                  <a:pt x="11514" y="-310"/>
                  <a:pt x="10199" y="-46"/>
                  <a:pt x="9379" y="990"/>
                </a:cubicBezTo>
                <a:cubicBezTo>
                  <a:pt x="7451" y="3428"/>
                  <a:pt x="4901" y="5187"/>
                  <a:pt x="2023" y="5931"/>
                </a:cubicBezTo>
                <a:cubicBezTo>
                  <a:pt x="846" y="6235"/>
                  <a:pt x="0" y="7432"/>
                  <a:pt x="0" y="8835"/>
                </a:cubicBezTo>
                <a:close/>
              </a:path>
            </a:pathLst>
          </a:custGeom>
          <a:gradFill>
            <a:gsLst>
              <a:gs pos="0">
                <a:srgbClr val="263E0F"/>
              </a:gs>
              <a:gs pos="100000">
                <a:srgbClr val="FFFFFF"/>
              </a:gs>
            </a:gsLst>
            <a:lin ang="5790853"/>
          </a:gradFill>
          <a:ln w="12700">
            <a:miter lim="400000"/>
          </a:ln>
        </p:spPr>
        <p:txBody>
          <a:bodyPr lIns="45719" rIns="45719"/>
          <a:lstStyle/>
          <a:p>
            <a:pPr algn="l" defTabSz="1765900">
              <a:defRPr sz="340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pPr>
            <a:endParaRPr/>
          </a:p>
        </p:txBody>
      </p:sp>
      <p:sp>
        <p:nvSpPr>
          <p:cNvPr id="99" name="Shape"/>
          <p:cNvSpPr/>
          <p:nvPr/>
        </p:nvSpPr>
        <p:spPr>
          <a:xfrm>
            <a:off x="7629560" y="5174557"/>
            <a:ext cx="2303507" cy="4142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8" h="21349" extrusionOk="0">
                <a:moveTo>
                  <a:pt x="20038" y="10674"/>
                </a:moveTo>
                <a:cubicBezTo>
                  <a:pt x="20038" y="9387"/>
                  <a:pt x="20388" y="8146"/>
                  <a:pt x="21039" y="6979"/>
                </a:cubicBezTo>
                <a:cubicBezTo>
                  <a:pt x="21600" y="5971"/>
                  <a:pt x="20886" y="4879"/>
                  <a:pt x="19256" y="4351"/>
                </a:cubicBezTo>
                <a:lnTo>
                  <a:pt x="6147" y="107"/>
                </a:lnTo>
                <a:cubicBezTo>
                  <a:pt x="5426" y="-126"/>
                  <a:pt x="4502" y="34"/>
                  <a:pt x="4141" y="455"/>
                </a:cubicBezTo>
                <a:cubicBezTo>
                  <a:pt x="1488" y="3547"/>
                  <a:pt x="0" y="7013"/>
                  <a:pt x="0" y="10674"/>
                </a:cubicBezTo>
                <a:cubicBezTo>
                  <a:pt x="0" y="14335"/>
                  <a:pt x="1488" y="17801"/>
                  <a:pt x="4141" y="20893"/>
                </a:cubicBezTo>
                <a:cubicBezTo>
                  <a:pt x="4502" y="21314"/>
                  <a:pt x="5426" y="21474"/>
                  <a:pt x="6147" y="21241"/>
                </a:cubicBezTo>
                <a:lnTo>
                  <a:pt x="19255" y="16997"/>
                </a:lnTo>
                <a:cubicBezTo>
                  <a:pt x="20886" y="16469"/>
                  <a:pt x="21600" y="15377"/>
                  <a:pt x="21038" y="14369"/>
                </a:cubicBezTo>
                <a:cubicBezTo>
                  <a:pt x="20388" y="13202"/>
                  <a:pt x="20038" y="11961"/>
                  <a:pt x="20038" y="1067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563D00"/>
              </a:gs>
            </a:gsLst>
            <a:lin ang="5790853"/>
          </a:gradFill>
          <a:ln w="12700">
            <a:miter lim="400000"/>
          </a:ln>
        </p:spPr>
        <p:txBody>
          <a:bodyPr lIns="45719" rIns="45719"/>
          <a:lstStyle/>
          <a:p>
            <a:pPr algn="l" defTabSz="1765900">
              <a:defRPr sz="340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pPr>
            <a:endParaRPr/>
          </a:p>
        </p:txBody>
      </p:sp>
      <p:sp>
        <p:nvSpPr>
          <p:cNvPr id="100" name="Shape"/>
          <p:cNvSpPr/>
          <p:nvPr/>
        </p:nvSpPr>
        <p:spPr>
          <a:xfrm>
            <a:off x="8393083" y="8738034"/>
            <a:ext cx="3627110" cy="3086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8" h="21246" extrusionOk="0">
                <a:moveTo>
                  <a:pt x="8896" y="394"/>
                </a:moveTo>
                <a:lnTo>
                  <a:pt x="460" y="6064"/>
                </a:lnTo>
                <a:cubicBezTo>
                  <a:pt x="-5" y="6376"/>
                  <a:pt x="-142" y="7084"/>
                  <a:pt x="161" y="7600"/>
                </a:cubicBezTo>
                <a:cubicBezTo>
                  <a:pt x="4677" y="15274"/>
                  <a:pt x="12032" y="20504"/>
                  <a:pt x="20464" y="21243"/>
                </a:cubicBezTo>
                <a:cubicBezTo>
                  <a:pt x="21000" y="21290"/>
                  <a:pt x="21458" y="20799"/>
                  <a:pt x="21458" y="20174"/>
                </a:cubicBezTo>
                <a:lnTo>
                  <a:pt x="21458" y="8834"/>
                </a:lnTo>
                <a:cubicBezTo>
                  <a:pt x="21458" y="7431"/>
                  <a:pt x="20612" y="6234"/>
                  <a:pt x="19435" y="5931"/>
                </a:cubicBezTo>
                <a:cubicBezTo>
                  <a:pt x="16556" y="5187"/>
                  <a:pt x="14007" y="3428"/>
                  <a:pt x="12078" y="990"/>
                </a:cubicBezTo>
                <a:cubicBezTo>
                  <a:pt x="11258" y="-46"/>
                  <a:pt x="9944" y="-310"/>
                  <a:pt x="8896" y="394"/>
                </a:cubicBezTo>
                <a:close/>
              </a:path>
            </a:pathLst>
          </a:custGeom>
          <a:gradFill>
            <a:gsLst>
              <a:gs pos="0">
                <a:srgbClr val="785800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 algn="l" defTabSz="1765900">
              <a:defRPr sz="340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pPr>
            <a:endParaRPr/>
          </a:p>
        </p:txBody>
      </p:sp>
      <p:sp>
        <p:nvSpPr>
          <p:cNvPr id="101" name="Shape"/>
          <p:cNvSpPr/>
          <p:nvPr/>
        </p:nvSpPr>
        <p:spPr>
          <a:xfrm>
            <a:off x="14450921" y="5174557"/>
            <a:ext cx="2303520" cy="4142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8" h="21349" extrusionOk="0">
                <a:moveTo>
                  <a:pt x="1191" y="10674"/>
                </a:moveTo>
                <a:cubicBezTo>
                  <a:pt x="1191" y="11961"/>
                  <a:pt x="840" y="13202"/>
                  <a:pt x="190" y="14369"/>
                </a:cubicBezTo>
                <a:cubicBezTo>
                  <a:pt x="-372" y="15377"/>
                  <a:pt x="342" y="16469"/>
                  <a:pt x="1973" y="16997"/>
                </a:cubicBezTo>
                <a:lnTo>
                  <a:pt x="15081" y="21241"/>
                </a:lnTo>
                <a:cubicBezTo>
                  <a:pt x="15802" y="21474"/>
                  <a:pt x="16726" y="21314"/>
                  <a:pt x="17087" y="20893"/>
                </a:cubicBezTo>
                <a:cubicBezTo>
                  <a:pt x="19740" y="17801"/>
                  <a:pt x="21228" y="14335"/>
                  <a:pt x="21228" y="10674"/>
                </a:cubicBezTo>
                <a:cubicBezTo>
                  <a:pt x="21228" y="7013"/>
                  <a:pt x="19740" y="3547"/>
                  <a:pt x="17087" y="455"/>
                </a:cubicBezTo>
                <a:cubicBezTo>
                  <a:pt x="16726" y="34"/>
                  <a:pt x="15802" y="-126"/>
                  <a:pt x="15081" y="107"/>
                </a:cubicBezTo>
                <a:lnTo>
                  <a:pt x="1972" y="4351"/>
                </a:lnTo>
                <a:cubicBezTo>
                  <a:pt x="341" y="4878"/>
                  <a:pt x="-372" y="5971"/>
                  <a:pt x="189" y="6978"/>
                </a:cubicBezTo>
                <a:cubicBezTo>
                  <a:pt x="840" y="8145"/>
                  <a:pt x="1191" y="9386"/>
                  <a:pt x="1191" y="10674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263E0F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 algn="l" defTabSz="1765900">
              <a:defRPr sz="340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pPr>
            <a:endParaRPr/>
          </a:p>
        </p:txBody>
      </p:sp>
      <p:sp>
        <p:nvSpPr>
          <p:cNvPr id="102" name="Shape"/>
          <p:cNvSpPr/>
          <p:nvPr/>
        </p:nvSpPr>
        <p:spPr>
          <a:xfrm>
            <a:off x="8393083" y="2680218"/>
            <a:ext cx="3627110" cy="3086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8" h="21246" extrusionOk="0">
                <a:moveTo>
                  <a:pt x="21458" y="12411"/>
                </a:moveTo>
                <a:lnTo>
                  <a:pt x="21458" y="1072"/>
                </a:lnTo>
                <a:cubicBezTo>
                  <a:pt x="21458" y="447"/>
                  <a:pt x="21000" y="-44"/>
                  <a:pt x="20464" y="3"/>
                </a:cubicBezTo>
                <a:cubicBezTo>
                  <a:pt x="12032" y="742"/>
                  <a:pt x="4677" y="5972"/>
                  <a:pt x="161" y="13646"/>
                </a:cubicBezTo>
                <a:cubicBezTo>
                  <a:pt x="-142" y="14162"/>
                  <a:pt x="-5" y="14870"/>
                  <a:pt x="460" y="15182"/>
                </a:cubicBezTo>
                <a:lnTo>
                  <a:pt x="8896" y="20852"/>
                </a:lnTo>
                <a:cubicBezTo>
                  <a:pt x="9944" y="21556"/>
                  <a:pt x="11258" y="21292"/>
                  <a:pt x="12078" y="20256"/>
                </a:cubicBezTo>
                <a:cubicBezTo>
                  <a:pt x="14006" y="17818"/>
                  <a:pt x="16556" y="16059"/>
                  <a:pt x="19435" y="15315"/>
                </a:cubicBezTo>
                <a:cubicBezTo>
                  <a:pt x="20612" y="15011"/>
                  <a:pt x="21458" y="13814"/>
                  <a:pt x="21458" y="12411"/>
                </a:cubicBezTo>
                <a:close/>
              </a:path>
            </a:pathLst>
          </a:custGeom>
          <a:gradFill>
            <a:gsLst>
              <a:gs pos="0">
                <a:srgbClr val="263E0F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 algn="l" defTabSz="1765900">
              <a:defRPr sz="3400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defRPr>
            </a:pPr>
            <a:endParaRPr/>
          </a:p>
        </p:txBody>
      </p:sp>
      <p:sp>
        <p:nvSpPr>
          <p:cNvPr id="103" name="Прохождение государственной…"/>
          <p:cNvSpPr/>
          <p:nvPr/>
        </p:nvSpPr>
        <p:spPr>
          <a:xfrm>
            <a:off x="9041893" y="4102112"/>
            <a:ext cx="6300211" cy="6300212"/>
          </a:xfrm>
          <a:prstGeom prst="ellipse">
            <a:avLst/>
          </a:prstGeom>
          <a:solidFill>
            <a:srgbClr val="F8FAFB">
              <a:alpha val="24000"/>
            </a:srgbClr>
          </a:solidFill>
          <a:ln w="12700">
            <a:solidFill>
              <a:srgbClr val="F8FAFB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pPr defTabSz="1765900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Прохождение государственной</a:t>
            </a:r>
          </a:p>
          <a:p>
            <a:pPr defTabSz="1765900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вневедомственной </a:t>
            </a:r>
          </a:p>
          <a:p>
            <a:pPr defTabSz="1765900">
              <a:defRPr sz="2300">
                <a:latin typeface="Calibri"/>
                <a:ea typeface="Calibri"/>
                <a:cs typeface="Calibri"/>
                <a:sym typeface="Calibri"/>
              </a:defRPr>
            </a:pPr>
            <a:r>
              <a:t>экспертизы</a:t>
            </a:r>
          </a:p>
        </p:txBody>
      </p:sp>
      <p:sp>
        <p:nvSpPr>
          <p:cNvPr id="104" name="этапы проектирования:"/>
          <p:cNvSpPr txBox="1"/>
          <p:nvPr/>
        </p:nvSpPr>
        <p:spPr>
          <a:xfrm>
            <a:off x="5940372" y="1092690"/>
            <a:ext cx="12503256" cy="597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300" b="1">
                <a:solidFill>
                  <a:srgbClr val="474747"/>
                </a:solidFill>
              </a:defRPr>
            </a:lvl1pPr>
          </a:lstStyle>
          <a:p>
            <a:r>
              <a:t>этапы проектирования:</a:t>
            </a:r>
          </a:p>
        </p:txBody>
      </p:sp>
      <p:sp>
        <p:nvSpPr>
          <p:cNvPr id="105" name="Rectangle"/>
          <p:cNvSpPr/>
          <p:nvPr/>
        </p:nvSpPr>
        <p:spPr>
          <a:xfrm>
            <a:off x="6794500" y="12814300"/>
            <a:ext cx="10795000" cy="57521"/>
          </a:xfrm>
          <a:prstGeom prst="rect">
            <a:avLst/>
          </a:prstGeom>
          <a:solidFill>
            <a:srgbClr val="563D00">
              <a:alpha val="248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6" name="Rectangle"/>
          <p:cNvSpPr/>
          <p:nvPr/>
        </p:nvSpPr>
        <p:spPr>
          <a:xfrm>
            <a:off x="0" y="914400"/>
            <a:ext cx="1738840" cy="314204"/>
          </a:xfrm>
          <a:prstGeom prst="rect">
            <a:avLst/>
          </a:prstGeom>
          <a:solidFill>
            <a:srgbClr val="563D00">
              <a:alpha val="2534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7" name="Нур - Тас"/>
          <p:cNvSpPr txBox="1"/>
          <p:nvPr/>
        </p:nvSpPr>
        <p:spPr>
          <a:xfrm>
            <a:off x="1566581" y="809958"/>
            <a:ext cx="2569270" cy="52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2800" b="1">
                <a:solidFill>
                  <a:srgbClr val="474747"/>
                </a:solidFill>
              </a:defRPr>
            </a:lvl1pPr>
          </a:lstStyle>
          <a:p>
            <a:r>
              <a:t>Нур - Тас</a:t>
            </a:r>
          </a:p>
        </p:txBody>
      </p:sp>
      <p:sp>
        <p:nvSpPr>
          <p:cNvPr id="108" name="Инженерно-геодезические изыскания"/>
          <p:cNvSpPr txBox="1"/>
          <p:nvPr/>
        </p:nvSpPr>
        <p:spPr>
          <a:xfrm>
            <a:off x="1333500" y="3314700"/>
            <a:ext cx="573421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sz="2300">
                <a:solidFill>
                  <a:srgbClr val="474747"/>
                </a:solidFill>
              </a:defRPr>
            </a:lvl1pPr>
          </a:lstStyle>
          <a:p>
            <a:pPr>
              <a:defRPr b="1"/>
            </a:pPr>
            <a:r>
              <a:rPr b="0"/>
              <a:t>Инженерно-геодезические изыскания</a:t>
            </a:r>
          </a:p>
        </p:txBody>
      </p:sp>
      <p:sp>
        <p:nvSpPr>
          <p:cNvPr id="109" name="Разработка эскизного проекта"/>
          <p:cNvSpPr txBox="1"/>
          <p:nvPr/>
        </p:nvSpPr>
        <p:spPr>
          <a:xfrm>
            <a:off x="1041400" y="7021343"/>
            <a:ext cx="573421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2300">
                <a:solidFill>
                  <a:srgbClr val="474747"/>
                </a:solidFill>
              </a:defRPr>
            </a:lvl1pPr>
          </a:lstStyle>
          <a:p>
            <a:pPr>
              <a:defRPr b="1"/>
            </a:pPr>
            <a:r>
              <a:rPr b="0"/>
              <a:t>Разработка эскизного проекта</a:t>
            </a:r>
          </a:p>
        </p:txBody>
      </p:sp>
      <p:sp>
        <p:nvSpPr>
          <p:cNvPr id="110" name="Инженерно-геологические изыскания"/>
          <p:cNvSpPr txBox="1"/>
          <p:nvPr/>
        </p:nvSpPr>
        <p:spPr>
          <a:xfrm>
            <a:off x="1244600" y="10490199"/>
            <a:ext cx="5734213" cy="449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2300">
                <a:solidFill>
                  <a:srgbClr val="474747"/>
                </a:solidFill>
              </a:defRPr>
            </a:lvl1pPr>
          </a:lstStyle>
          <a:p>
            <a:r>
              <a:t>Инженерно-геологические изыскания</a:t>
            </a:r>
          </a:p>
        </p:txBody>
      </p:sp>
      <p:sp>
        <p:nvSpPr>
          <p:cNvPr id="111" name="Получение исходно-разрешительной документации (архитектурно-планировочное задание, технические условия на подключение к инженерным сетям);"/>
          <p:cNvSpPr txBox="1"/>
          <p:nvPr/>
        </p:nvSpPr>
        <p:spPr>
          <a:xfrm>
            <a:off x="16941800" y="2867185"/>
            <a:ext cx="6692900" cy="1515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2300">
                <a:solidFill>
                  <a:srgbClr val="474747"/>
                </a:solidFill>
              </a:defRPr>
            </a:lvl1pPr>
          </a:lstStyle>
          <a:p>
            <a:r>
              <a:t>Получение исходно-разрешительной документации (архитектурно-планировочное задание, технические условия на подключение к инженерным сетям);</a:t>
            </a:r>
          </a:p>
        </p:txBody>
      </p:sp>
      <p:sp>
        <p:nvSpPr>
          <p:cNvPr id="112" name="Разработка проектно-сметной документации;"/>
          <p:cNvSpPr txBox="1"/>
          <p:nvPr/>
        </p:nvSpPr>
        <p:spPr>
          <a:xfrm>
            <a:off x="17748741" y="7036856"/>
            <a:ext cx="5734213" cy="804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2300">
                <a:solidFill>
                  <a:srgbClr val="474747"/>
                </a:solidFill>
              </a:defRPr>
            </a:lvl1pPr>
          </a:lstStyle>
          <a:p>
            <a:r>
              <a:t>Разработка проектно-сметной документации;</a:t>
            </a:r>
          </a:p>
        </p:txBody>
      </p:sp>
      <p:sp>
        <p:nvSpPr>
          <p:cNvPr id="113" name="Получение необходимых, дополнительных согласований и разрешений от заинтересованных государственных служб, согласно действующих норм и требований законодательства РК"/>
          <p:cNvSpPr txBox="1"/>
          <p:nvPr/>
        </p:nvSpPr>
        <p:spPr>
          <a:xfrm>
            <a:off x="16938576" y="10495326"/>
            <a:ext cx="6688240" cy="1871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2300">
                <a:solidFill>
                  <a:srgbClr val="474747"/>
                </a:solidFill>
              </a:defRPr>
            </a:lvl1pPr>
          </a:lstStyle>
          <a:p>
            <a:r>
              <a:t>Получение необходимых, дополнительных согласований и разрешений от заинтересованных государственных служб, согласно действующих норм и требований законодательства РК</a:t>
            </a:r>
          </a:p>
        </p:txBody>
      </p:sp>
      <p:sp>
        <p:nvSpPr>
          <p:cNvPr id="114" name="Rectangle"/>
          <p:cNvSpPr/>
          <p:nvPr/>
        </p:nvSpPr>
        <p:spPr>
          <a:xfrm>
            <a:off x="11036300" y="1231900"/>
            <a:ext cx="3657600" cy="419100"/>
          </a:xfrm>
          <a:prstGeom prst="rect">
            <a:avLst/>
          </a:prstGeom>
          <a:solidFill>
            <a:srgbClr val="563D00">
              <a:alpha val="2534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G_1721.jpeg" descr="IMG_1721.jpeg"/>
          <p:cNvPicPr>
            <a:picLocks/>
          </p:cNvPicPr>
          <p:nvPr/>
        </p:nvPicPr>
        <p:blipFill>
          <a:blip r:embed="rId2">
            <a:extLst/>
          </a:blip>
          <a:srcRect t="8215" b="8215"/>
          <a:stretch>
            <a:fillRect/>
          </a:stretch>
        </p:blipFill>
        <p:spPr>
          <a:xfrm>
            <a:off x="106840" y="121549"/>
            <a:ext cx="24170278" cy="13472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Rectangle"/>
          <p:cNvSpPr/>
          <p:nvPr/>
        </p:nvSpPr>
        <p:spPr>
          <a:xfrm>
            <a:off x="107950" y="120650"/>
            <a:ext cx="24168100" cy="13474700"/>
          </a:xfrm>
          <a:prstGeom prst="rect">
            <a:avLst/>
          </a:prstGeom>
          <a:solidFill>
            <a:srgbClr val="563D00">
              <a:alpha val="3538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8" name="наши Проекты"/>
          <p:cNvSpPr txBox="1"/>
          <p:nvPr/>
        </p:nvSpPr>
        <p:spPr>
          <a:xfrm>
            <a:off x="6144806" y="6044564"/>
            <a:ext cx="12094388" cy="1626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10000" b="1">
                <a:solidFill>
                  <a:srgbClr val="FFFFFF"/>
                </a:solidFill>
              </a:defRPr>
            </a:lvl1pPr>
          </a:lstStyle>
          <a:p>
            <a:r>
              <a:t>наши Проекты</a:t>
            </a:r>
          </a:p>
        </p:txBody>
      </p:sp>
      <p:sp>
        <p:nvSpPr>
          <p:cNvPr id="119" name="Rectangle"/>
          <p:cNvSpPr/>
          <p:nvPr/>
        </p:nvSpPr>
        <p:spPr>
          <a:xfrm>
            <a:off x="10220823" y="8055844"/>
            <a:ext cx="3942354" cy="423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22" name="Rectangle"/>
          <p:cNvSpPr/>
          <p:nvPr/>
        </p:nvSpPr>
        <p:spPr>
          <a:xfrm>
            <a:off x="0" y="0"/>
            <a:ext cx="24384000" cy="4418783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3" name="Rectangle"/>
          <p:cNvSpPr/>
          <p:nvPr/>
        </p:nvSpPr>
        <p:spPr>
          <a:xfrm>
            <a:off x="6794500" y="12814300"/>
            <a:ext cx="10795000" cy="57521"/>
          </a:xfrm>
          <a:prstGeom prst="rect">
            <a:avLst/>
          </a:prstGeom>
          <a:solidFill>
            <a:srgbClr val="563D00">
              <a:alpha val="2488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24" name="Rectangle"/>
          <p:cNvSpPr/>
          <p:nvPr/>
        </p:nvSpPr>
        <p:spPr>
          <a:xfrm>
            <a:off x="4406692" y="1809060"/>
            <a:ext cx="15570616" cy="9128711"/>
          </a:xfrm>
          <a:prstGeom prst="rect">
            <a:avLst/>
          </a:prstGeom>
          <a:solidFill>
            <a:srgbClr val="563D00">
              <a:alpha val="25114"/>
            </a:srgbClr>
          </a:soli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25" name="image15.jpeg" descr="image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8915" y="2028867"/>
            <a:ext cx="15146170" cy="8689097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Индустриальная зона АРНА, 2013гг."/>
          <p:cNvSpPr txBox="1"/>
          <p:nvPr/>
        </p:nvSpPr>
        <p:spPr>
          <a:xfrm>
            <a:off x="5940372" y="577819"/>
            <a:ext cx="12503256" cy="597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300" b="1"/>
            </a:lvl1pPr>
          </a:lstStyle>
          <a:p>
            <a:r>
              <a:t>Индустриальная зона АРНА, 2013гг.</a:t>
            </a:r>
          </a:p>
        </p:txBody>
      </p:sp>
      <p:sp>
        <p:nvSpPr>
          <p:cNvPr id="127" name="работы:"/>
          <p:cNvSpPr txBox="1"/>
          <p:nvPr/>
        </p:nvSpPr>
        <p:spPr>
          <a:xfrm>
            <a:off x="5940372" y="11083082"/>
            <a:ext cx="12503256" cy="560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000" b="1"/>
            </a:lvl1pPr>
          </a:lstStyle>
          <a:p>
            <a:r>
              <a:t>работы:</a:t>
            </a:r>
          </a:p>
        </p:txBody>
      </p:sp>
      <p:sp>
        <p:nvSpPr>
          <p:cNvPr id="128" name="Технико-экономическое обоснование"/>
          <p:cNvSpPr txBox="1"/>
          <p:nvPr/>
        </p:nvSpPr>
        <p:spPr>
          <a:xfrm>
            <a:off x="5940372" y="11825847"/>
            <a:ext cx="12503256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2800"/>
            </a:lvl1pPr>
          </a:lstStyle>
          <a:p>
            <a:pPr>
              <a:defRPr b="1"/>
            </a:pPr>
            <a:r>
              <a:rPr b="0"/>
              <a:t>Технико-экономическое обоснование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005E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670</Words>
  <Application>Microsoft Office PowerPoint</Application>
  <PresentationFormat>Произвольный</PresentationFormat>
  <Paragraphs>109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Helvetica Neue</vt:lpstr>
      <vt:lpstr>Helvetica Neue Medium</vt:lpstr>
      <vt:lpstr>Roboto Thin</vt:lpstr>
      <vt:lpstr>21_BasicWhite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3</cp:revision>
  <dcterms:modified xsi:type="dcterms:W3CDTF">2023-06-01T07:35:53Z</dcterms:modified>
</cp:coreProperties>
</file>