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6" d="100"/>
          <a:sy n="26" d="100"/>
        </p:scale>
        <p:origin x="-120" y="-28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491078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Нур-Тас">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12001499" y="13080999"/>
            <a:ext cx="368505" cy="374600"/>
          </a:xfrm>
          <a:prstGeom prst="rect">
            <a:avLst/>
          </a:prstGeom>
        </p:spPr>
        <p:txBody>
          <a:bodyPr wrap="none"/>
          <a:lstStyle>
            <a:lvl1pPr>
              <a:defRPr b="0">
                <a:solidFill>
                  <a:srgbClr val="00000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558514" y="13068528"/>
            <a:ext cx="1266971" cy="387071"/>
          </a:xfrm>
          <a:prstGeom prst="rect">
            <a:avLst/>
          </a:prstGeom>
          <a:ln w="12700">
            <a:miter lim="400000"/>
          </a:ln>
        </p:spPr>
        <p:txBody>
          <a:bodyPr lIns="50800" tIns="50800" rIns="50800" bIns="50800" anchor="b">
            <a:spAutoFit/>
          </a:bodyPr>
          <a:lstStyle>
            <a:lvl1pPr defTabSz="584200">
              <a:defRPr sz="1800" b="1"/>
            </a:lvl1pPr>
          </a:lstStyle>
          <a:p>
            <a:fld id="{86CB4B4D-7CA3-9044-876B-883B54F8677D}" type="slidenum">
              <a:t>‹#›</a:t>
            </a:fld>
            <a:endParaRPr/>
          </a:p>
        </p:txBody>
      </p:sp>
      <p:sp>
        <p:nvSpPr>
          <p:cNvPr id="3" name="Slide Title"/>
          <p:cNvSpPr txBox="1">
            <a:spLocks noGrp="1"/>
          </p:cNvSpPr>
          <p:nvPr>
            <p:ph type="title"/>
          </p:nvPr>
        </p:nvSpPr>
        <p:spPr>
          <a:xfrm>
            <a:off x="1206500" y="1079500"/>
            <a:ext cx="10477500" cy="143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4" name="Body Level One…"/>
          <p:cNvSpPr txBox="1">
            <a:spLocks noGrp="1"/>
          </p:cNvSpPr>
          <p:nvPr>
            <p:ph type="body" idx="1"/>
          </p:nvPr>
        </p:nvSpPr>
        <p:spPr>
          <a:xfrm>
            <a:off x="1206500" y="4248504"/>
            <a:ext cx="104775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1pPr>
      <a:lvl2pPr marL="0" marR="0" indent="4572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2pPr>
      <a:lvl3pPr marL="0" marR="0" indent="9144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3pPr>
      <a:lvl4pPr marL="0" marR="0" indent="13716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4pPr>
      <a:lvl5pPr marL="0" marR="0" indent="18288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5pPr>
      <a:lvl6pPr marL="0" marR="0" indent="22860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6pPr>
      <a:lvl7pPr marL="0" marR="0" indent="27432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7pPr>
      <a:lvl8pPr marL="0" marR="0" indent="32004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8pPr>
      <a:lvl9pPr marL="0" marR="0" indent="36576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G_1724.jpeg" descr="IMG_1724.jpeg"/>
          <p:cNvPicPr>
            <a:picLocks/>
          </p:cNvPicPr>
          <p:nvPr/>
        </p:nvPicPr>
        <p:blipFill>
          <a:blip r:embed="rId2">
            <a:extLst/>
          </a:blip>
          <a:srcRect t="28044" b="28044"/>
          <a:stretch>
            <a:fillRect/>
          </a:stretch>
        </p:blipFill>
        <p:spPr>
          <a:xfrm>
            <a:off x="106840" y="121549"/>
            <a:ext cx="24170278" cy="13472705"/>
          </a:xfrm>
          <a:prstGeom prst="rect">
            <a:avLst/>
          </a:prstGeom>
          <a:ln w="12700">
            <a:miter lim="400000"/>
          </a:ln>
        </p:spPr>
      </p:pic>
      <p:sp>
        <p:nvSpPr>
          <p:cNvPr id="28" name="Rectangle"/>
          <p:cNvSpPr/>
          <p:nvPr/>
        </p:nvSpPr>
        <p:spPr>
          <a:xfrm>
            <a:off x="107950" y="120650"/>
            <a:ext cx="24168100" cy="13474700"/>
          </a:xfrm>
          <a:prstGeom prst="rect">
            <a:avLst/>
          </a:prstGeom>
          <a:solidFill>
            <a:srgbClr val="563D00">
              <a:alpha val="3538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9" name="Нур - Тас"/>
          <p:cNvSpPr txBox="1"/>
          <p:nvPr/>
        </p:nvSpPr>
        <p:spPr>
          <a:xfrm>
            <a:off x="6144806" y="6044564"/>
            <a:ext cx="12094388" cy="1626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10000" b="1">
                <a:solidFill>
                  <a:srgbClr val="FFFFFF"/>
                </a:solidFill>
              </a:defRPr>
            </a:lvl1pPr>
          </a:lstStyle>
          <a:p>
            <a:r>
              <a:rPr lang="kk-KZ"/>
              <a:t>Нур-Тас</a:t>
            </a:r>
          </a:p>
        </p:txBody>
      </p:sp>
      <p:sp>
        <p:nvSpPr>
          <p:cNvPr id="30" name="Rectangle"/>
          <p:cNvSpPr/>
          <p:nvPr/>
        </p:nvSpPr>
        <p:spPr>
          <a:xfrm>
            <a:off x="10220823" y="8055844"/>
            <a:ext cx="3942354" cy="42379"/>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140"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41"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42"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43" name="Строительство трубопроводного завода (КНР) по адресу: г. Алматы, Алатауский район, индустриальная зона, улица 7, дом 142/1 (2019г)"/>
          <p:cNvSpPr txBox="1"/>
          <p:nvPr/>
        </p:nvSpPr>
        <p:spPr>
          <a:xfrm>
            <a:off x="5940372" y="50302"/>
            <a:ext cx="12503256"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rPr lang="kk-KZ"/>
              <a:t>Алматы қ., Алатау ауданы, индустриалды аймақ, 7-ші көше, 142/1-үйі мекенжайындағы құбыр зауытын (ҚХР) салу (2019 ж.)</a:t>
            </a:r>
          </a:p>
        </p:txBody>
      </p:sp>
      <p:sp>
        <p:nvSpPr>
          <p:cNvPr id="144" name="работы:"/>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rPr lang="kk-KZ"/>
              <a:t>жұмыстар:</a:t>
            </a:r>
          </a:p>
        </p:txBody>
      </p:sp>
      <p:sp>
        <p:nvSpPr>
          <p:cNvPr id="145" name="Инженерно-техническое обеспечение проекта"/>
          <p:cNvSpPr txBox="1"/>
          <p:nvPr/>
        </p:nvSpPr>
        <p:spPr>
          <a:xfrm>
            <a:off x="5940372" y="11788845"/>
            <a:ext cx="12503256" cy="523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lang="kk-KZ" b="0"/>
              <a:t>Жобаны инженерлік-техникалық тұрғыдан қамтамасыз ету</a:t>
            </a:r>
          </a:p>
        </p:txBody>
      </p:sp>
      <p:pic>
        <p:nvPicPr>
          <p:cNvPr id="146" name="image21.jpeg" descr="image21.jpeg"/>
          <p:cNvPicPr>
            <a:picLocks/>
          </p:cNvPicPr>
          <p:nvPr/>
        </p:nvPicPr>
        <p:blipFill>
          <a:blip r:embed="rId2">
            <a:extLst/>
          </a:blip>
          <a:stretch>
            <a:fillRect/>
          </a:stretch>
        </p:blipFill>
        <p:spPr>
          <a:xfrm>
            <a:off x="4610100" y="2004615"/>
            <a:ext cx="15163800" cy="87376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149"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50"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1"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52" name="Строительство придорожного сервиса (категория «В») вдоль автомобильной дороги республиканского значения «Алматы- Шелек-Хоргос» (новая дорога) км 286 (2019-2020г)"/>
          <p:cNvSpPr txBox="1"/>
          <p:nvPr/>
        </p:nvSpPr>
        <p:spPr>
          <a:xfrm>
            <a:off x="5508789" y="50302"/>
            <a:ext cx="13366422"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rPr lang="kk-KZ"/>
              <a:t>«Алматы — Шелек — Қорғас» республикалық маңызы бар 286 км көлік жолының (жаңа жол) бойымен жол бойындағы сервисті салу («В» санаты) (2019-2020 жж.)</a:t>
            </a:r>
          </a:p>
        </p:txBody>
      </p:sp>
      <p:sp>
        <p:nvSpPr>
          <p:cNvPr id="153" name="работы:"/>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rPr lang="kk-KZ"/>
              <a:t>жұмыстар:</a:t>
            </a:r>
          </a:p>
        </p:txBody>
      </p:sp>
      <p:pic>
        <p:nvPicPr>
          <p:cNvPr id="154" name="IMG_1693.jpeg" descr="IMG_1693.jpeg"/>
          <p:cNvPicPr>
            <a:picLocks noChangeAspect="1"/>
          </p:cNvPicPr>
          <p:nvPr/>
        </p:nvPicPr>
        <p:blipFill>
          <a:blip r:embed="rId2">
            <a:extLst/>
          </a:blip>
          <a:srcRect t="5259" b="5259"/>
          <a:stretch>
            <a:fillRect/>
          </a:stretch>
        </p:blipFill>
        <p:spPr>
          <a:xfrm>
            <a:off x="4608562" y="2002211"/>
            <a:ext cx="15166876" cy="8742409"/>
          </a:xfrm>
          <a:prstGeom prst="rect">
            <a:avLst/>
          </a:prstGeom>
          <a:ln w="12700">
            <a:miter lim="400000"/>
          </a:ln>
        </p:spPr>
      </p:pic>
      <p:sp>
        <p:nvSpPr>
          <p:cNvPr id="155" name="Архитектурно-строительные решения зданий и сооружений. Инженерно-техническое обеспечение объекта."/>
          <p:cNvSpPr txBox="1"/>
          <p:nvPr/>
        </p:nvSpPr>
        <p:spPr>
          <a:xfrm>
            <a:off x="6379527" y="11649877"/>
            <a:ext cx="1162494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lang="kk-KZ" b="0"/>
              <a:t>Ғимараттар мен құрылыстардың сәулет-құрылыс шешімдері. Объектіні инженерлік-техникалық тұрғыдан қамтамасыз ету.</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158"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59"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0"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Строительство Обогатительной фабрики по переработке техногенных минеральных образований &quot;Рудника Бестобе&quot; мощностью 2,5 млн. тонн в год (2020г)"/>
          <p:cNvSpPr txBox="1"/>
          <p:nvPr/>
        </p:nvSpPr>
        <p:spPr>
          <a:xfrm>
            <a:off x="5940372" y="69819"/>
            <a:ext cx="12503256"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rPr lang="kk-KZ"/>
              <a:t>Қуаттылығы жылына 2,5 млн тонна құрайтын "Бестөбе кенішінде" техногендік минералды түзілімдерді қайта өңдеу бойынша байыту фабрикасын салу (2020 ж.)</a:t>
            </a:r>
          </a:p>
        </p:txBody>
      </p:sp>
      <p:sp>
        <p:nvSpPr>
          <p:cNvPr id="162" name="работы:"/>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rPr lang="kk-KZ"/>
              <a:t>жұмыстар:</a:t>
            </a:r>
          </a:p>
        </p:txBody>
      </p:sp>
      <p:sp>
        <p:nvSpPr>
          <p:cNvPr id="163" name="Архитектурно-строительные решения зданий и сооружений.…"/>
          <p:cNvSpPr txBox="1"/>
          <p:nvPr/>
        </p:nvSpPr>
        <p:spPr>
          <a:xfrm>
            <a:off x="5940372" y="11609947"/>
            <a:ext cx="1250325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2800" b="1"/>
            </a:pPr>
            <a:r>
              <a:rPr lang="kk-KZ" b="0"/>
              <a:t>Ғимараттар мен құрылыстардың сәулет-құрылыс шешімдері. </a:t>
            </a:r>
          </a:p>
          <a:p>
            <a:pPr defTabSz="825500">
              <a:defRPr sz="2800" b="1"/>
            </a:pPr>
            <a:r>
              <a:rPr lang="kk-KZ" b="0"/>
              <a:t>Жеткізуші компаниясының материалдарын бейімдеу.</a:t>
            </a:r>
          </a:p>
        </p:txBody>
      </p:sp>
      <p:pic>
        <p:nvPicPr>
          <p:cNvPr id="164" name="IMG_1694.jpeg" descr="IMG_1694.jpeg"/>
          <p:cNvPicPr>
            <a:picLocks noChangeAspect="1"/>
          </p:cNvPicPr>
          <p:nvPr/>
        </p:nvPicPr>
        <p:blipFill>
          <a:blip r:embed="rId2">
            <a:extLst/>
          </a:blip>
          <a:srcRect t="11589" b="11589"/>
          <a:stretch>
            <a:fillRect/>
          </a:stretch>
        </p:blipFill>
        <p:spPr>
          <a:xfrm>
            <a:off x="4608562" y="2002211"/>
            <a:ext cx="15166876" cy="874240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167"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8"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9"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70" name="Строительство Обогатительной фабрики по переработке техногенных минеральных образований &quot;Рудника Жолымбет&quot; мощностью 2,5 млн. тонн в год (2020г)"/>
          <p:cNvSpPr txBox="1"/>
          <p:nvPr/>
        </p:nvSpPr>
        <p:spPr>
          <a:xfrm>
            <a:off x="5940372" y="69819"/>
            <a:ext cx="12503256"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rPr lang="kk-KZ"/>
              <a:t>Қуаттылығы жылына 2,5 млн тонна құрайтын "Жолымбет кенішінде" техногендік минералды түзілімдерді қайта өңдеу бойынша байыту фабрикасын салу (2020 ж.)</a:t>
            </a:r>
          </a:p>
        </p:txBody>
      </p:sp>
      <p:sp>
        <p:nvSpPr>
          <p:cNvPr id="171" name="работы:"/>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rPr lang="kk-KZ"/>
              <a:t>жұмыстар:</a:t>
            </a:r>
          </a:p>
        </p:txBody>
      </p:sp>
      <p:sp>
        <p:nvSpPr>
          <p:cNvPr id="172" name="Архитектурные решения зданий и сооружений"/>
          <p:cNvSpPr txBox="1"/>
          <p:nvPr/>
        </p:nvSpPr>
        <p:spPr>
          <a:xfrm>
            <a:off x="5940372" y="11825847"/>
            <a:ext cx="12503256"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lang="kk-KZ" b="0"/>
              <a:t>Ғимараттар мен құрылыстардың сәулет шешімдері</a:t>
            </a:r>
          </a:p>
        </p:txBody>
      </p:sp>
      <p:pic>
        <p:nvPicPr>
          <p:cNvPr id="173" name="IMG_1695.jpeg" descr="IMG_1695.jpeg"/>
          <p:cNvPicPr>
            <a:picLocks noChangeAspect="1"/>
          </p:cNvPicPr>
          <p:nvPr/>
        </p:nvPicPr>
        <p:blipFill>
          <a:blip r:embed="rId2">
            <a:extLst/>
          </a:blip>
          <a:srcRect t="11589" b="11589"/>
          <a:stretch>
            <a:fillRect/>
          </a:stretch>
        </p:blipFill>
        <p:spPr>
          <a:xfrm>
            <a:off x="4608562" y="2002211"/>
            <a:ext cx="15166876" cy="874240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176"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77"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8"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79" name="Строительство тепличного комплекса площадью 11,8 га в Республике Казахстан, Западно- Казахстанской области, район Байтерек, Мичуринский сельский округ, 2 км от г. Уральск (2020г)"/>
          <p:cNvSpPr txBox="1"/>
          <p:nvPr/>
        </p:nvSpPr>
        <p:spPr>
          <a:xfrm>
            <a:off x="5152921" y="50302"/>
            <a:ext cx="14078158"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rPr lang="kk-KZ"/>
              <a:t>Қазақстан Республикасы, Батыс Қазақстан облысы, Бәйтерек ауданы, Мичурин ауылдық округі, Орал қаласынан 2 км қашықтықтағы ауданы 11,8 га жылыжай кешенін салу (2020 ж.)</a:t>
            </a:r>
          </a:p>
        </p:txBody>
      </p:sp>
      <p:sp>
        <p:nvSpPr>
          <p:cNvPr id="180" name="работы:"/>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rPr lang="kk-KZ"/>
              <a:t>жұмыстар:</a:t>
            </a:r>
          </a:p>
        </p:txBody>
      </p:sp>
      <p:sp>
        <p:nvSpPr>
          <p:cNvPr id="181" name="Архитектурно-строительные решения зданий и сооружений.…"/>
          <p:cNvSpPr txBox="1"/>
          <p:nvPr/>
        </p:nvSpPr>
        <p:spPr>
          <a:xfrm>
            <a:off x="5940372" y="11609947"/>
            <a:ext cx="1250325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2800" b="1"/>
            </a:pPr>
            <a:r>
              <a:rPr lang="kk-KZ" b="0"/>
              <a:t>Ғимараттар мен құрылыстардың сәулет-құрылыс шешімдері.</a:t>
            </a:r>
          </a:p>
          <a:p>
            <a:pPr defTabSz="825500">
              <a:defRPr sz="2800" b="1"/>
            </a:pPr>
            <a:r>
              <a:rPr lang="kk-KZ" b="0"/>
              <a:t>Жеткізуші компаниясының материалдарын бейімдеу.</a:t>
            </a:r>
          </a:p>
        </p:txBody>
      </p:sp>
      <p:pic>
        <p:nvPicPr>
          <p:cNvPr id="182" name="Image" descr="Image"/>
          <p:cNvPicPr>
            <a:picLocks/>
          </p:cNvPicPr>
          <p:nvPr/>
        </p:nvPicPr>
        <p:blipFill>
          <a:blip r:embed="rId2">
            <a:extLst/>
          </a:blip>
          <a:stretch>
            <a:fillRect/>
          </a:stretch>
        </p:blipFill>
        <p:spPr>
          <a:xfrm>
            <a:off x="4610100" y="2004615"/>
            <a:ext cx="15163800" cy="87376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185"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86"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7"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88" name="Тепличный комплекс для выращивания лимонов (Лимонарий), расположенный в Алатауском районе, ул. Мамбетова, уч. 1/141, г. Алматы (2021г)"/>
          <p:cNvSpPr txBox="1"/>
          <p:nvPr/>
        </p:nvSpPr>
        <p:spPr>
          <a:xfrm>
            <a:off x="5940372" y="50302"/>
            <a:ext cx="12503256"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rPr lang="kk-KZ"/>
              <a:t>Алматы қ., Алатау ауданы, Мәмбетов көш., 1/141 уч. мекенжайында орналасқан лимон өсіретін жылыжай кешені (Лимонарий) (2021 ж.)</a:t>
            </a:r>
          </a:p>
        </p:txBody>
      </p:sp>
      <p:sp>
        <p:nvSpPr>
          <p:cNvPr id="189" name="работы:"/>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rPr lang="kk-KZ"/>
              <a:t>жұмыстар:</a:t>
            </a:r>
          </a:p>
        </p:txBody>
      </p:sp>
      <p:sp>
        <p:nvSpPr>
          <p:cNvPr id="190" name="Архитектурные решения зданий и сооружений."/>
          <p:cNvSpPr txBox="1"/>
          <p:nvPr/>
        </p:nvSpPr>
        <p:spPr>
          <a:xfrm>
            <a:off x="5940372" y="11825847"/>
            <a:ext cx="12503256"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lang="kk-KZ" b="0"/>
              <a:t>Ғимараттар мен құрылыстардың сәулет шешімдері.</a:t>
            </a:r>
          </a:p>
        </p:txBody>
      </p:sp>
      <p:pic>
        <p:nvPicPr>
          <p:cNvPr id="191" name="IMG_1696.png" descr="IMG_1696.png"/>
          <p:cNvPicPr>
            <a:picLocks noChangeAspect="1"/>
          </p:cNvPicPr>
          <p:nvPr/>
        </p:nvPicPr>
        <p:blipFill>
          <a:blip r:embed="rId2">
            <a:extLst/>
          </a:blip>
          <a:srcRect t="5493" b="5493"/>
          <a:stretch>
            <a:fillRect/>
          </a:stretch>
        </p:blipFill>
        <p:spPr>
          <a:xfrm>
            <a:off x="4608562" y="2002211"/>
            <a:ext cx="15166876" cy="874240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194" name="Rectangle"/>
          <p:cNvSpPr/>
          <p:nvPr/>
        </p:nvSpPr>
        <p:spPr>
          <a:xfrm>
            <a:off x="0" y="0"/>
            <a:ext cx="24384000" cy="4418783"/>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95"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6"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97" name="Строительство тепличного комплекса 8 га в Алатауском районе, в Индустриальной зоне г. Алматы (2021г)"/>
          <p:cNvSpPr txBox="1"/>
          <p:nvPr/>
        </p:nvSpPr>
        <p:spPr>
          <a:xfrm>
            <a:off x="5940372" y="247337"/>
            <a:ext cx="12503256" cy="1105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rPr lang="kk-KZ"/>
              <a:t>Алматы қ., Алатау ауданы, индустриалды аймақ мекенжайында 8 га жылыжай кешенін салу (2021 ж.)</a:t>
            </a:r>
          </a:p>
        </p:txBody>
      </p:sp>
      <p:sp>
        <p:nvSpPr>
          <p:cNvPr id="198" name="работы:"/>
          <p:cNvSpPr txBox="1"/>
          <p:nvPr/>
        </p:nvSpPr>
        <p:spPr>
          <a:xfrm>
            <a:off x="5940372" y="10934700"/>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rPr lang="kk-KZ"/>
              <a:t>жұмыстар:</a:t>
            </a:r>
          </a:p>
        </p:txBody>
      </p:sp>
      <p:sp>
        <p:nvSpPr>
          <p:cNvPr id="199" name="Архитектурно-строительные решения зданий и сооружений.…"/>
          <p:cNvSpPr txBox="1"/>
          <p:nvPr/>
        </p:nvSpPr>
        <p:spPr>
          <a:xfrm>
            <a:off x="5940372" y="11394047"/>
            <a:ext cx="12503256" cy="1387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2800" b="1"/>
            </a:pPr>
            <a:r>
              <a:rPr lang="kk-KZ" b="0"/>
              <a:t>Ғимараттар мен құрылыстардың сәулет-құрылыс шешімдері. </a:t>
            </a:r>
          </a:p>
          <a:p>
            <a:pPr defTabSz="825500">
              <a:defRPr sz="2800" b="1"/>
            </a:pPr>
            <a:r>
              <a:rPr lang="kk-KZ" b="0"/>
              <a:t>Объектіні инженерлік-техникалық тұрғыдан қамтамасыз ету.</a:t>
            </a:r>
            <a:br>
              <a:rPr lang="kk-KZ" b="0"/>
            </a:br>
            <a:r>
              <a:rPr lang="kk-KZ" b="0"/>
              <a:t>Жеткізуші компаниясының материалдарын бейімдеу.</a:t>
            </a:r>
          </a:p>
        </p:txBody>
      </p:sp>
      <p:pic>
        <p:nvPicPr>
          <p:cNvPr id="200" name="IMG_1697.jpeg" descr="IMG_1697.jpeg"/>
          <p:cNvPicPr>
            <a:picLocks noChangeAspect="1"/>
          </p:cNvPicPr>
          <p:nvPr/>
        </p:nvPicPr>
        <p:blipFill>
          <a:blip r:embed="rId2">
            <a:extLst/>
          </a:blip>
          <a:srcRect t="9107" b="9107"/>
          <a:stretch>
            <a:fillRect/>
          </a:stretch>
        </p:blipFill>
        <p:spPr>
          <a:xfrm>
            <a:off x="4608562" y="2002211"/>
            <a:ext cx="15166876" cy="874240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203"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04"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5"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06" name="Строительство промышленного предприятия по производству систем капельного орошения «Metzer» по адресу: г. Алматы, Алатауский район, мкр. Алгабас, ул. 7, 138-а (2022г)"/>
          <p:cNvSpPr txBox="1"/>
          <p:nvPr/>
        </p:nvSpPr>
        <p:spPr>
          <a:xfrm>
            <a:off x="5433073" y="50302"/>
            <a:ext cx="13517855"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3300" b="1"/>
            </a:pPr>
            <a:r>
              <a:rPr lang="kk-KZ" dirty="0"/>
              <a:t>Алматы қ., Алатау ауданы, Алғабас ықшамауданы, 7-ші </a:t>
            </a:r>
            <a:r>
              <a:rPr lang="kk-KZ" dirty="0" smtClean="0"/>
              <a:t>көш</a:t>
            </a:r>
            <a:r>
              <a:rPr lang="kk-KZ" dirty="0"/>
              <a:t>е</a:t>
            </a:r>
            <a:r>
              <a:rPr lang="kk-KZ" dirty="0" smtClean="0"/>
              <a:t>, </a:t>
            </a:r>
            <a:r>
              <a:rPr lang="kk-KZ" dirty="0"/>
              <a:t>138-а мекенжайында «Metzer» тамшылатып суармалау жүйелерін шығаратын өнеркәсіптік кәсіпорынды салу</a:t>
            </a:r>
            <a:r>
              <a:rPr lang="kk-KZ" b="0" dirty="0"/>
              <a:t> </a:t>
            </a:r>
            <a:r>
              <a:rPr lang="kk-KZ" dirty="0"/>
              <a:t>(2022 ж.)</a:t>
            </a:r>
          </a:p>
        </p:txBody>
      </p:sp>
      <p:sp>
        <p:nvSpPr>
          <p:cNvPr id="207" name="работы:"/>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rPr lang="kk-KZ"/>
              <a:t>жұмыстар:</a:t>
            </a:r>
          </a:p>
        </p:txBody>
      </p:sp>
      <p:sp>
        <p:nvSpPr>
          <p:cNvPr id="208" name="Архитектурно-строительные решения зданий и сооружений.…"/>
          <p:cNvSpPr txBox="1"/>
          <p:nvPr/>
        </p:nvSpPr>
        <p:spPr>
          <a:xfrm>
            <a:off x="5940372" y="11609947"/>
            <a:ext cx="1250325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2800" b="1"/>
            </a:pPr>
            <a:r>
              <a:rPr lang="kk-KZ" b="0"/>
              <a:t>Ғимараттар мен құрылыстардың сәулет-құрылыс шешімдері. </a:t>
            </a:r>
          </a:p>
          <a:p>
            <a:pPr defTabSz="825500">
              <a:defRPr sz="2800" b="1"/>
            </a:pPr>
            <a:r>
              <a:rPr lang="kk-KZ" b="0"/>
              <a:t>Объектіні инженерлік-техникалық тұрғыдан қамтамасыз ету.</a:t>
            </a:r>
          </a:p>
        </p:txBody>
      </p:sp>
      <p:pic>
        <p:nvPicPr>
          <p:cNvPr id="209" name="IMG_1698.jpeg" descr="IMG_1698.jpeg"/>
          <p:cNvPicPr>
            <a:picLocks noChangeAspect="1"/>
          </p:cNvPicPr>
          <p:nvPr/>
        </p:nvPicPr>
        <p:blipFill>
          <a:blip r:embed="rId2">
            <a:extLst/>
          </a:blip>
          <a:srcRect t="1740" b="1740"/>
          <a:stretch>
            <a:fillRect/>
          </a:stretch>
        </p:blipFill>
        <p:spPr>
          <a:xfrm>
            <a:off x="4608562" y="2002211"/>
            <a:ext cx="15166876" cy="874240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212"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13"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4"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15" name="Строительство гипермаркета. Медеуский район, Кульджинский тракт, участок № 22/4 (2022г)"/>
          <p:cNvSpPr txBox="1"/>
          <p:nvPr/>
        </p:nvSpPr>
        <p:spPr>
          <a:xfrm>
            <a:off x="5940372" y="323819"/>
            <a:ext cx="12503256" cy="1105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rPr lang="kk-KZ"/>
              <a:t>Гипермаркетті салу. Медеу ауданы, Құлжа даңғыл жолы, № 22/4 телімі (2022 ж.)</a:t>
            </a:r>
          </a:p>
        </p:txBody>
      </p:sp>
      <p:sp>
        <p:nvSpPr>
          <p:cNvPr id="216" name="работы:"/>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rPr lang="kk-KZ"/>
              <a:t>жұмыстар:</a:t>
            </a:r>
          </a:p>
        </p:txBody>
      </p:sp>
      <p:sp>
        <p:nvSpPr>
          <p:cNvPr id="217" name="Архитектурно-строительные решения зданий и сооружений.…"/>
          <p:cNvSpPr txBox="1"/>
          <p:nvPr/>
        </p:nvSpPr>
        <p:spPr>
          <a:xfrm>
            <a:off x="5940372" y="11609947"/>
            <a:ext cx="1250325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2800" b="1"/>
            </a:pPr>
            <a:r>
              <a:rPr lang="kk-KZ" b="0"/>
              <a:t>Ғимараттар мен құрылыстардың сәулет-құрылыс шешімдері. </a:t>
            </a:r>
          </a:p>
          <a:p>
            <a:pPr defTabSz="825500">
              <a:defRPr sz="2800" b="1"/>
            </a:pPr>
            <a:r>
              <a:rPr lang="kk-KZ" b="0"/>
              <a:t>Объектіні инженерлік-техникалық тұрғыдан қамтамасыз ету.</a:t>
            </a:r>
          </a:p>
        </p:txBody>
      </p:sp>
      <p:pic>
        <p:nvPicPr>
          <p:cNvPr id="218" name="IMG_1699.jpeg" descr="IMG_1699.jpeg"/>
          <p:cNvPicPr>
            <a:picLocks noChangeAspect="1"/>
          </p:cNvPicPr>
          <p:nvPr/>
        </p:nvPicPr>
        <p:blipFill>
          <a:blip r:embed="rId2">
            <a:extLst/>
          </a:blip>
          <a:srcRect l="1177" r="1177"/>
          <a:stretch>
            <a:fillRect/>
          </a:stretch>
        </p:blipFill>
        <p:spPr>
          <a:xfrm>
            <a:off x="4608562" y="2002211"/>
            <a:ext cx="15166876" cy="874240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33" name="Rectangle"/>
          <p:cNvSpPr/>
          <p:nvPr/>
        </p:nvSpPr>
        <p:spPr>
          <a:xfrm>
            <a:off x="17386300" y="-377"/>
            <a:ext cx="6997700" cy="1371675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4" name="Triangle"/>
          <p:cNvSpPr/>
          <p:nvPr/>
        </p:nvSpPr>
        <p:spPr>
          <a:xfrm rot="10800000">
            <a:off x="13055600" y="0"/>
            <a:ext cx="4330700" cy="67129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563D00">
              <a:alpha val="25114"/>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5" name="IMG_1690.png" descr="IMG_1690.png"/>
          <p:cNvPicPr>
            <a:picLocks/>
          </p:cNvPicPr>
          <p:nvPr/>
        </p:nvPicPr>
        <p:blipFill>
          <a:blip r:embed="rId2">
            <a:alphaModFix amt="81050"/>
            <a:extLst/>
          </a:blip>
          <a:srcRect l="22712" t="9636" r="22151" b="33184"/>
          <a:stretch>
            <a:fillRect/>
          </a:stretch>
        </p:blipFill>
        <p:spPr>
          <a:xfrm>
            <a:off x="13639800" y="927100"/>
            <a:ext cx="9257666" cy="11890828"/>
          </a:xfrm>
          <a:prstGeom prst="rect">
            <a:avLst/>
          </a:prstGeom>
          <a:ln w="12700">
            <a:miter lim="400000"/>
          </a:ln>
        </p:spPr>
      </p:pic>
      <p:sp>
        <p:nvSpPr>
          <p:cNvPr id="36" name="Rectangle"/>
          <p:cNvSpPr/>
          <p:nvPr/>
        </p:nvSpPr>
        <p:spPr>
          <a:xfrm>
            <a:off x="0" y="914400"/>
            <a:ext cx="1738840" cy="314204"/>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7" name="Нур - Тас"/>
          <p:cNvSpPr txBox="1"/>
          <p:nvPr/>
        </p:nvSpPr>
        <p:spPr>
          <a:xfrm>
            <a:off x="1566581" y="809958"/>
            <a:ext cx="2569270" cy="52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b="1">
                <a:solidFill>
                  <a:srgbClr val="474747"/>
                </a:solidFill>
              </a:defRPr>
            </a:lvl1pPr>
          </a:lstStyle>
          <a:p>
            <a:r>
              <a:rPr lang="kk-KZ"/>
              <a:t>Нур-Тас</a:t>
            </a:r>
          </a:p>
        </p:txBody>
      </p:sp>
      <p:sp>
        <p:nvSpPr>
          <p:cNvPr id="38" name="Rectangle"/>
          <p:cNvSpPr/>
          <p:nvPr/>
        </p:nvSpPr>
        <p:spPr>
          <a:xfrm>
            <a:off x="6984241" y="12810831"/>
            <a:ext cx="11938001" cy="57522"/>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9" name="о НАС"/>
          <p:cNvSpPr txBox="1"/>
          <p:nvPr/>
        </p:nvSpPr>
        <p:spPr>
          <a:xfrm>
            <a:off x="1562100" y="3227166"/>
            <a:ext cx="3387006" cy="795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4600" b="1">
                <a:solidFill>
                  <a:srgbClr val="474747"/>
                </a:solidFill>
              </a:defRPr>
            </a:lvl1pPr>
          </a:lstStyle>
          <a:p>
            <a:r>
              <a:rPr lang="kk-KZ"/>
              <a:t>БІЗ туралы</a:t>
            </a:r>
          </a:p>
        </p:txBody>
      </p:sp>
      <p:sp>
        <p:nvSpPr>
          <p:cNvPr id="40" name="ТОО «Нур-Тас»"/>
          <p:cNvSpPr txBox="1"/>
          <p:nvPr/>
        </p:nvSpPr>
        <p:spPr>
          <a:xfrm>
            <a:off x="3530600" y="4517769"/>
            <a:ext cx="3453641" cy="579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825500">
              <a:defRPr sz="3100" b="1">
                <a:solidFill>
                  <a:srgbClr val="474747"/>
                </a:solidFill>
              </a:defRPr>
            </a:lvl1pPr>
          </a:lstStyle>
          <a:p>
            <a:r>
              <a:rPr lang="kk-KZ"/>
              <a:t>«Нур-Тас» ЖШС</a:t>
            </a:r>
          </a:p>
        </p:txBody>
      </p:sp>
      <p:sp>
        <p:nvSpPr>
          <p:cNvPr id="41" name="Rectangle"/>
          <p:cNvSpPr/>
          <p:nvPr/>
        </p:nvSpPr>
        <p:spPr>
          <a:xfrm>
            <a:off x="2374377" y="3978468"/>
            <a:ext cx="3172551" cy="42228"/>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42" name="Проектная компания ТОО «Нур-Тас» (БИН 980140009712)"/>
          <p:cNvSpPr txBox="1"/>
          <p:nvPr/>
        </p:nvSpPr>
        <p:spPr>
          <a:xfrm>
            <a:off x="3586550" y="5165901"/>
            <a:ext cx="11019216" cy="450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defRPr sz="2300" b="1">
                <a:solidFill>
                  <a:srgbClr val="474747"/>
                </a:solidFill>
              </a:defRPr>
            </a:pPr>
            <a:r>
              <a:rPr lang="kk-KZ" b="0"/>
              <a:t>«Нур-Тас» ЖШС жобалау компаниясы (БСН 980140009712)</a:t>
            </a:r>
          </a:p>
        </p:txBody>
      </p:sp>
      <p:sp>
        <p:nvSpPr>
          <p:cNvPr id="43" name="Центральный Офис:"/>
          <p:cNvSpPr txBox="1"/>
          <p:nvPr/>
        </p:nvSpPr>
        <p:spPr>
          <a:xfrm>
            <a:off x="3530600" y="6511705"/>
            <a:ext cx="4158898" cy="572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100" b="1">
                <a:solidFill>
                  <a:srgbClr val="474747"/>
                </a:solidFill>
              </a:defRPr>
            </a:lvl1pPr>
          </a:lstStyle>
          <a:p>
            <a:r>
              <a:rPr lang="kk-KZ"/>
              <a:t>Орталық кеңсе:</a:t>
            </a:r>
          </a:p>
        </p:txBody>
      </p:sp>
      <p:sp>
        <p:nvSpPr>
          <p:cNvPr id="44" name="РК, г. Алматы, ул. Тимирязева 42, корпус 23А, офис 236…"/>
          <p:cNvSpPr txBox="1"/>
          <p:nvPr/>
        </p:nvSpPr>
        <p:spPr>
          <a:xfrm>
            <a:off x="3873500" y="7230168"/>
            <a:ext cx="8350541" cy="11602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defRPr sz="2300" b="1">
                <a:solidFill>
                  <a:srgbClr val="474747"/>
                </a:solidFill>
              </a:defRPr>
            </a:pPr>
            <a:r>
              <a:rPr lang="kk-KZ" b="0"/>
              <a:t>ҚР, Алматы қ., Тимирязев көш., 42, 23А-корпусы, 236-кеңсе</a:t>
            </a:r>
          </a:p>
          <a:p>
            <a:pPr algn="l" defTabSz="825500">
              <a:defRPr sz="2300" b="1">
                <a:solidFill>
                  <a:srgbClr val="474747"/>
                </a:solidFill>
              </a:defRPr>
            </a:pPr>
            <a:r>
              <a:rPr lang="kk-KZ" b="0"/>
              <a:t>Салық салу режимі: Жалпы белгіленген (ҚҚС 12%)</a:t>
            </a:r>
          </a:p>
          <a:p>
            <a:pPr algn="l" defTabSz="825500">
              <a:defRPr sz="2300" b="1">
                <a:solidFill>
                  <a:srgbClr val="474747"/>
                </a:solidFill>
              </a:defRPr>
            </a:pPr>
            <a:r>
              <a:rPr lang="kk-KZ" b="0"/>
              <a:t>Персонал саны: 40 адам</a:t>
            </a:r>
          </a:p>
        </p:txBody>
      </p:sp>
      <p:sp>
        <p:nvSpPr>
          <p:cNvPr id="45" name="Основные направления деятельности:"/>
          <p:cNvSpPr txBox="1"/>
          <p:nvPr/>
        </p:nvSpPr>
        <p:spPr>
          <a:xfrm>
            <a:off x="3505200" y="8513789"/>
            <a:ext cx="8382000" cy="579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825500">
              <a:defRPr sz="3100" b="1">
                <a:solidFill>
                  <a:srgbClr val="474747"/>
                </a:solidFill>
              </a:defRPr>
            </a:lvl1pPr>
          </a:lstStyle>
          <a:p>
            <a:r>
              <a:rPr lang="kk-KZ"/>
              <a:t>Негізгі қызмет түрлері:</a:t>
            </a:r>
          </a:p>
        </p:txBody>
      </p:sp>
      <p:sp>
        <p:nvSpPr>
          <p:cNvPr id="46" name="Инженерные изыскания"/>
          <p:cNvSpPr txBox="1"/>
          <p:nvPr/>
        </p:nvSpPr>
        <p:spPr>
          <a:xfrm>
            <a:off x="3873500" y="9346438"/>
            <a:ext cx="3808098"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2300">
                <a:solidFill>
                  <a:srgbClr val="474747"/>
                </a:solidFill>
              </a:defRPr>
            </a:lvl1pPr>
          </a:lstStyle>
          <a:p>
            <a:pPr>
              <a:defRPr b="1"/>
            </a:pPr>
            <a:r>
              <a:rPr lang="kk-KZ" b="0"/>
              <a:t>Инженерлік ізденістер</a:t>
            </a:r>
          </a:p>
        </p:txBody>
      </p:sp>
      <p:sp>
        <p:nvSpPr>
          <p:cNvPr id="47" name="Архитектурно-строительное проектирование"/>
          <p:cNvSpPr txBox="1"/>
          <p:nvPr/>
        </p:nvSpPr>
        <p:spPr>
          <a:xfrm>
            <a:off x="3873500" y="9817278"/>
            <a:ext cx="6512473"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2300">
                <a:solidFill>
                  <a:srgbClr val="474747"/>
                </a:solidFill>
              </a:defRPr>
            </a:lvl1pPr>
          </a:lstStyle>
          <a:p>
            <a:pPr>
              <a:defRPr b="1"/>
            </a:pPr>
            <a:r>
              <a:rPr lang="kk-KZ" b="0"/>
              <a:t>Сәулет-құрылыстық жобалау</a:t>
            </a:r>
          </a:p>
        </p:txBody>
      </p:sp>
      <p:sp>
        <p:nvSpPr>
          <p:cNvPr id="48" name="Arrow 11"/>
          <p:cNvSpPr/>
          <p:nvPr/>
        </p:nvSpPr>
        <p:spPr>
          <a:xfrm>
            <a:off x="2565400" y="5177827"/>
            <a:ext cx="566255" cy="426338"/>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563D00">
              <a:alpha val="25114"/>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9" name="Arrow 11"/>
          <p:cNvSpPr/>
          <p:nvPr/>
        </p:nvSpPr>
        <p:spPr>
          <a:xfrm>
            <a:off x="2568088" y="6584928"/>
            <a:ext cx="566255" cy="426338"/>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563D00">
              <a:alpha val="25114"/>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0" name="Arrow 11"/>
          <p:cNvSpPr/>
          <p:nvPr/>
        </p:nvSpPr>
        <p:spPr>
          <a:xfrm>
            <a:off x="2568088" y="8590443"/>
            <a:ext cx="566255" cy="426338"/>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563D00">
              <a:alpha val="24657"/>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4" name="Год основания компании: 1998"/>
          <p:cNvSpPr txBox="1"/>
          <p:nvPr/>
        </p:nvSpPr>
        <p:spPr>
          <a:xfrm>
            <a:off x="3586550" y="5892800"/>
            <a:ext cx="11019216"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2300">
                <a:solidFill>
                  <a:srgbClr val="474747"/>
                </a:solidFill>
              </a:defRPr>
            </a:lvl1pPr>
          </a:lstStyle>
          <a:p>
            <a:r>
              <a:rPr lang="kk-KZ"/>
              <a:t>Компанияның құрылған жылы: 1998</a:t>
            </a:r>
          </a:p>
        </p:txBody>
      </p:sp>
      <p:sp>
        <p:nvSpPr>
          <p:cNvPr id="55" name="ТОО «Алтын-Адам Құрылыс» (БИН 100140009813)"/>
          <p:cNvSpPr txBox="1"/>
          <p:nvPr/>
        </p:nvSpPr>
        <p:spPr>
          <a:xfrm>
            <a:off x="3586550" y="5524500"/>
            <a:ext cx="11019216"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2300">
                <a:solidFill>
                  <a:srgbClr val="474747"/>
                </a:solidFill>
              </a:defRPr>
            </a:lvl1pPr>
          </a:lstStyle>
          <a:p>
            <a:pPr>
              <a:defRPr b="1"/>
            </a:pPr>
            <a:r>
              <a:rPr lang="kk-KZ" b="0"/>
              <a:t>«Алтын-Адам Құрылыс» ЖШС (БСН 100140009813)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58" name="Rectangle"/>
          <p:cNvSpPr/>
          <p:nvPr/>
        </p:nvSpPr>
        <p:spPr>
          <a:xfrm>
            <a:off x="136288" y="128157"/>
            <a:ext cx="24111424" cy="13459686"/>
          </a:xfrm>
          <a:prstGeom prst="rect">
            <a:avLst/>
          </a:prstGeom>
          <a:solidFill>
            <a:srgbClr val="563D00">
              <a:alpha val="0"/>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59" name="Rectangle"/>
          <p:cNvSpPr/>
          <p:nvPr/>
        </p:nvSpPr>
        <p:spPr>
          <a:xfrm>
            <a:off x="6794500" y="12814300"/>
            <a:ext cx="10795000" cy="57521"/>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0" name="Rectangle"/>
          <p:cNvSpPr/>
          <p:nvPr/>
        </p:nvSpPr>
        <p:spPr>
          <a:xfrm>
            <a:off x="0" y="914400"/>
            <a:ext cx="1738840" cy="314204"/>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61" name="IMG_1702.jpeg" descr="IMG_1702.jpeg"/>
          <p:cNvPicPr>
            <a:picLocks/>
          </p:cNvPicPr>
          <p:nvPr/>
        </p:nvPicPr>
        <p:blipFill>
          <a:blip r:embed="rId2">
            <a:extLst/>
          </a:blip>
          <a:srcRect t="1860" b="1860"/>
          <a:stretch>
            <a:fillRect/>
          </a:stretch>
        </p:blipFill>
        <p:spPr>
          <a:xfrm>
            <a:off x="3457673" y="989671"/>
            <a:ext cx="8549300" cy="11627922"/>
          </a:xfrm>
          <a:prstGeom prst="rect">
            <a:avLst/>
          </a:prstGeom>
          <a:ln w="12700">
            <a:miter lim="400000"/>
          </a:ln>
        </p:spPr>
      </p:pic>
      <p:pic>
        <p:nvPicPr>
          <p:cNvPr id="62" name="IMG_1703.png" descr="IMG_1703.png"/>
          <p:cNvPicPr>
            <a:picLocks/>
          </p:cNvPicPr>
          <p:nvPr/>
        </p:nvPicPr>
        <p:blipFill>
          <a:blip r:embed="rId3">
            <a:extLst/>
          </a:blip>
          <a:srcRect t="1860" b="1860"/>
          <a:stretch>
            <a:fillRect/>
          </a:stretch>
        </p:blipFill>
        <p:spPr>
          <a:xfrm>
            <a:off x="12314753" y="989671"/>
            <a:ext cx="8549300" cy="1162792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65" name="Rectangle"/>
          <p:cNvSpPr/>
          <p:nvPr/>
        </p:nvSpPr>
        <p:spPr>
          <a:xfrm>
            <a:off x="136288" y="128157"/>
            <a:ext cx="24111424" cy="13459686"/>
          </a:xfrm>
          <a:prstGeom prst="rect">
            <a:avLst/>
          </a:prstGeom>
          <a:solidFill>
            <a:srgbClr val="563D00">
              <a:alpha val="0"/>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66" name="Rectangle"/>
          <p:cNvSpPr/>
          <p:nvPr/>
        </p:nvSpPr>
        <p:spPr>
          <a:xfrm>
            <a:off x="6794500" y="12814300"/>
            <a:ext cx="10795000" cy="57521"/>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7" name="Rectangle"/>
          <p:cNvSpPr/>
          <p:nvPr/>
        </p:nvSpPr>
        <p:spPr>
          <a:xfrm>
            <a:off x="0" y="914400"/>
            <a:ext cx="1738840" cy="314204"/>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68" name="IMG_1704.jpeg" descr="IMG_1704.jpeg"/>
          <p:cNvPicPr>
            <a:picLocks/>
          </p:cNvPicPr>
          <p:nvPr/>
        </p:nvPicPr>
        <p:blipFill>
          <a:blip r:embed="rId2">
            <a:extLst/>
          </a:blip>
          <a:srcRect t="1860" b="1860"/>
          <a:stretch>
            <a:fillRect/>
          </a:stretch>
        </p:blipFill>
        <p:spPr>
          <a:xfrm>
            <a:off x="3457673" y="989671"/>
            <a:ext cx="8549300" cy="11627922"/>
          </a:xfrm>
          <a:prstGeom prst="rect">
            <a:avLst/>
          </a:prstGeom>
          <a:ln w="12700">
            <a:miter lim="400000"/>
          </a:ln>
        </p:spPr>
      </p:pic>
      <p:pic>
        <p:nvPicPr>
          <p:cNvPr id="69" name="IMG_1705.png" descr="IMG_1705.png"/>
          <p:cNvPicPr>
            <a:picLocks/>
          </p:cNvPicPr>
          <p:nvPr/>
        </p:nvPicPr>
        <p:blipFill>
          <a:blip r:embed="rId3">
            <a:extLst/>
          </a:blip>
          <a:srcRect t="1860" b="1860"/>
          <a:stretch>
            <a:fillRect/>
          </a:stretch>
        </p:blipFill>
        <p:spPr>
          <a:xfrm>
            <a:off x="12314753" y="989671"/>
            <a:ext cx="8549300" cy="1162792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72" name="Rectangle"/>
          <p:cNvSpPr/>
          <p:nvPr/>
        </p:nvSpPr>
        <p:spPr>
          <a:xfrm>
            <a:off x="136288" y="128157"/>
            <a:ext cx="24111424" cy="13459686"/>
          </a:xfrm>
          <a:prstGeom prst="rect">
            <a:avLst/>
          </a:prstGeom>
          <a:solidFill>
            <a:srgbClr val="563D00">
              <a:alpha val="0"/>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3" name="Rectangle"/>
          <p:cNvSpPr/>
          <p:nvPr/>
        </p:nvSpPr>
        <p:spPr>
          <a:xfrm>
            <a:off x="6794500" y="12814300"/>
            <a:ext cx="10795000" cy="57521"/>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4" name="Rectangle"/>
          <p:cNvSpPr/>
          <p:nvPr/>
        </p:nvSpPr>
        <p:spPr>
          <a:xfrm>
            <a:off x="0" y="914400"/>
            <a:ext cx="1738840" cy="314204"/>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75" name="IMG_1706.jpeg" descr="IMG_1706.jpeg"/>
          <p:cNvPicPr>
            <a:picLocks/>
          </p:cNvPicPr>
          <p:nvPr/>
        </p:nvPicPr>
        <p:blipFill>
          <a:blip r:embed="rId2">
            <a:extLst/>
          </a:blip>
          <a:srcRect t="1918" b="1918"/>
          <a:stretch>
            <a:fillRect/>
          </a:stretch>
        </p:blipFill>
        <p:spPr>
          <a:xfrm>
            <a:off x="3457673" y="989671"/>
            <a:ext cx="8549300" cy="11627922"/>
          </a:xfrm>
          <a:prstGeom prst="rect">
            <a:avLst/>
          </a:prstGeom>
          <a:ln w="12700">
            <a:miter lim="400000"/>
          </a:ln>
        </p:spPr>
      </p:pic>
      <p:pic>
        <p:nvPicPr>
          <p:cNvPr id="76" name="IMG_1707.png" descr="IMG_1707.png"/>
          <p:cNvPicPr>
            <a:picLocks/>
          </p:cNvPicPr>
          <p:nvPr/>
        </p:nvPicPr>
        <p:blipFill>
          <a:blip r:embed="rId3">
            <a:extLst/>
          </a:blip>
          <a:srcRect t="1860" b="1860"/>
          <a:stretch>
            <a:fillRect/>
          </a:stretch>
        </p:blipFill>
        <p:spPr>
          <a:xfrm>
            <a:off x="12314753" y="989671"/>
            <a:ext cx="8549300" cy="1162792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79" name="IMG_1691.jpeg" descr="IMG_1691.jpeg"/>
          <p:cNvPicPr>
            <a:picLocks/>
          </p:cNvPicPr>
          <p:nvPr/>
        </p:nvPicPr>
        <p:blipFill>
          <a:blip r:embed="rId2">
            <a:extLst/>
          </a:blip>
          <a:srcRect t="7109" r="14974" b="7109"/>
          <a:stretch>
            <a:fillRect/>
          </a:stretch>
        </p:blipFill>
        <p:spPr>
          <a:xfrm>
            <a:off x="-1200607" y="-26393"/>
            <a:ext cx="9114550" cy="13768756"/>
          </a:xfrm>
          <a:prstGeom prst="rect">
            <a:avLst/>
          </a:prstGeom>
          <a:ln w="12700">
            <a:miter lim="400000"/>
          </a:ln>
        </p:spPr>
      </p:pic>
      <p:sp>
        <p:nvSpPr>
          <p:cNvPr id="80" name="проектирование инженерных сетей любой степени сложности по разделам;…"/>
          <p:cNvSpPr txBox="1"/>
          <p:nvPr/>
        </p:nvSpPr>
        <p:spPr>
          <a:xfrm>
            <a:off x="8635234" y="2921675"/>
            <a:ext cx="13472426" cy="9351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355600">
              <a:defRPr sz="2200"/>
            </a:pPr>
            <a:r>
              <a:rPr lang="kk-KZ" dirty="0"/>
              <a:t>кез келген күрделілік дәрежесіндегі инженерлік желілерді бөлімдер бойынша жобалау;</a:t>
            </a:r>
          </a:p>
          <a:p>
            <a:pPr algn="l" defTabSz="355600">
              <a:defRPr sz="2200"/>
            </a:pPr>
            <a:endParaRPr dirty="0"/>
          </a:p>
          <a:p>
            <a:pPr algn="l" defTabSz="355600">
              <a:defRPr sz="2200"/>
            </a:pPr>
            <a:r>
              <a:rPr lang="kk-KZ" dirty="0"/>
              <a:t>ішкі инженерлік жүйелерді жобалау;</a:t>
            </a:r>
          </a:p>
          <a:p>
            <a:pPr algn="l" defTabSz="355600">
              <a:defRPr sz="2200"/>
            </a:pPr>
            <a:endParaRPr dirty="0"/>
          </a:p>
          <a:p>
            <a:pPr algn="l" defTabSz="355600">
              <a:defRPr sz="2200"/>
            </a:pPr>
            <a:r>
              <a:rPr lang="kk-KZ" dirty="0"/>
              <a:t>технологиялық жобалау, соның ішінде өндірістік, өнеркәсіптік, мәдени-тұрмыстық және қоғамдық объектілерді және қоғамдық тамақтану объектілерін жобалау;</a:t>
            </a:r>
          </a:p>
          <a:p>
            <a:pPr algn="l" defTabSz="355600">
              <a:defRPr sz="2200"/>
            </a:pPr>
            <a:endParaRPr dirty="0"/>
          </a:p>
          <a:p>
            <a:pPr algn="l" defTabSz="355600">
              <a:defRPr sz="2200"/>
            </a:pPr>
            <a:r>
              <a:rPr lang="kk-KZ" dirty="0"/>
              <a:t>ғимараттар мен құрылыстардың сәулеттік жобалауы, соның ішінде эскиздік жобаны, сыртқы түрінің дизайнын, ландшафттық дизайнды және ішкі үй-жайлардың дизайнын әзірлеу;</a:t>
            </a:r>
          </a:p>
          <a:p>
            <a:pPr algn="l" defTabSz="355600">
              <a:defRPr sz="2200"/>
            </a:pPr>
            <a:endParaRPr dirty="0"/>
          </a:p>
          <a:p>
            <a:pPr algn="l" defTabSz="355600">
              <a:defRPr sz="2200"/>
            </a:pPr>
            <a:r>
              <a:rPr lang="kk-KZ" dirty="0"/>
              <a:t>бас жоспардың схемаларын, соның ішінде қала құрылысы мен толық жоспарлау жоспарларын әзірлеу;</a:t>
            </a:r>
          </a:p>
          <a:p>
            <a:pPr algn="l" defTabSz="355600">
              <a:defRPr sz="2200"/>
            </a:pPr>
            <a:endParaRPr dirty="0"/>
          </a:p>
          <a:p>
            <a:pPr algn="l" defTabSz="355600">
              <a:defRPr sz="2200"/>
            </a:pPr>
            <a:r>
              <a:rPr lang="kk-KZ" dirty="0"/>
              <a:t>сметалық құжаттаманы әзірлеу;</a:t>
            </a:r>
          </a:p>
          <a:p>
            <a:pPr algn="l" defTabSz="355600">
              <a:defRPr sz="2200"/>
            </a:pPr>
            <a:endParaRPr dirty="0"/>
          </a:p>
          <a:p>
            <a:pPr algn="l" defTabSz="355600">
              <a:defRPr sz="2200"/>
            </a:pPr>
            <a:r>
              <a:rPr lang="kk-KZ" dirty="0"/>
              <a:t>құрылысты ұйымдастыру жобаларын және жұмыстарды орындау жобаларын әзірлеу;</a:t>
            </a:r>
          </a:p>
          <a:p>
            <a:pPr algn="l" defTabSz="355600">
              <a:defRPr sz="2200"/>
            </a:pPr>
            <a:endParaRPr dirty="0"/>
          </a:p>
          <a:p>
            <a:pPr algn="l" defTabSz="355600">
              <a:defRPr sz="2200"/>
            </a:pPr>
            <a:r>
              <a:rPr lang="kk-KZ" dirty="0"/>
              <a:t>жобалық құжаттаманы ҚР ҚН талаптарына сәйкес әртүрлі сараптамалардан өту үшін және құрылыс мақсатында бейімдеу;</a:t>
            </a:r>
          </a:p>
          <a:p>
            <a:pPr algn="l" defTabSz="355600">
              <a:defRPr sz="2200"/>
            </a:pPr>
            <a:endParaRPr dirty="0"/>
          </a:p>
          <a:p>
            <a:pPr algn="l" defTabSz="355600">
              <a:defRPr sz="2200"/>
            </a:pPr>
            <a:r>
              <a:rPr lang="kk-KZ" dirty="0"/>
              <a:t>бастапқы рұқсат беру құжаттамаларын алудан бастап құрылыс жобаларын сүйемелдеу, іргелес ұйымдардың жобалық құжаттамаларын жобалау және сапасын бақылау, ҚР нормативтерінің талаптарына сәйкес түрлі жобаларды дайындау және орындау, құрылыс өндірісіне дербес бақылауды ұйымдастыру, соның ішінде тікелей мердігерлік ұйымдардың құрылыс-монтаждау жұмыстары кезінде жобалық-сметалық құжаттарды, құрылыс сапасын және т.б. бақылау.</a:t>
            </a:r>
          </a:p>
        </p:txBody>
      </p:sp>
      <p:sp>
        <p:nvSpPr>
          <p:cNvPr id="81" name="наша компания предлагает следующие виды работ:"/>
          <p:cNvSpPr txBox="1"/>
          <p:nvPr/>
        </p:nvSpPr>
        <p:spPr>
          <a:xfrm>
            <a:off x="7835900" y="1516702"/>
            <a:ext cx="12503256" cy="597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solidFill>
                  <a:srgbClr val="474747"/>
                </a:solidFill>
              </a:defRPr>
            </a:lvl1pPr>
          </a:lstStyle>
          <a:p>
            <a:r>
              <a:rPr lang="kk-KZ"/>
              <a:t>біздің компания келесі жұмыс түрлерін ұсынады:</a:t>
            </a:r>
          </a:p>
        </p:txBody>
      </p:sp>
      <p:sp>
        <p:nvSpPr>
          <p:cNvPr id="82" name="1"/>
          <p:cNvSpPr/>
          <p:nvPr/>
        </p:nvSpPr>
        <p:spPr>
          <a:xfrm>
            <a:off x="7412849" y="2948138"/>
            <a:ext cx="438892" cy="438891"/>
          </a:xfrm>
          <a:prstGeom prst="ellipse">
            <a:avLst/>
          </a:prstGeom>
          <a:solidFill>
            <a:srgbClr val="563D00">
              <a:alpha val="49771"/>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800">
                <a:solidFill>
                  <a:srgbClr val="FFFFFF"/>
                </a:solidFill>
                <a:latin typeface="Helvetica Neue Medium"/>
                <a:ea typeface="Helvetica Neue Medium"/>
                <a:cs typeface="Helvetica Neue Medium"/>
                <a:sym typeface="Helvetica Neue Medium"/>
              </a:defRPr>
            </a:lvl1pPr>
          </a:lstStyle>
          <a:p>
            <a:r>
              <a:rPr lang="kk-KZ"/>
              <a:t>1</a:t>
            </a:r>
          </a:p>
        </p:txBody>
      </p:sp>
      <p:sp>
        <p:nvSpPr>
          <p:cNvPr id="83" name="2"/>
          <p:cNvSpPr/>
          <p:nvPr/>
        </p:nvSpPr>
        <p:spPr>
          <a:xfrm>
            <a:off x="7412849" y="3638578"/>
            <a:ext cx="438892" cy="438891"/>
          </a:xfrm>
          <a:prstGeom prst="ellipse">
            <a:avLst/>
          </a:prstGeom>
          <a:solidFill>
            <a:srgbClr val="563D00">
              <a:alpha val="50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rPr lang="kk-KZ"/>
              <a:t>2</a:t>
            </a:r>
          </a:p>
        </p:txBody>
      </p:sp>
      <p:sp>
        <p:nvSpPr>
          <p:cNvPr id="84" name="3"/>
          <p:cNvSpPr/>
          <p:nvPr/>
        </p:nvSpPr>
        <p:spPr>
          <a:xfrm>
            <a:off x="7412849" y="4536506"/>
            <a:ext cx="438892" cy="438892"/>
          </a:xfrm>
          <a:prstGeom prst="ellipse">
            <a:avLst/>
          </a:prstGeom>
          <a:solidFill>
            <a:srgbClr val="563D00">
              <a:alpha val="49771"/>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rPr lang="kk-KZ"/>
              <a:t>3</a:t>
            </a:r>
          </a:p>
        </p:txBody>
      </p:sp>
      <p:sp>
        <p:nvSpPr>
          <p:cNvPr id="85" name="4"/>
          <p:cNvSpPr/>
          <p:nvPr/>
        </p:nvSpPr>
        <p:spPr>
          <a:xfrm>
            <a:off x="7412849" y="5434434"/>
            <a:ext cx="438892" cy="438892"/>
          </a:xfrm>
          <a:prstGeom prst="ellipse">
            <a:avLst/>
          </a:prstGeom>
          <a:solidFill>
            <a:srgbClr val="563D00">
              <a:alpha val="50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rPr lang="kk-KZ"/>
              <a:t>4</a:t>
            </a:r>
          </a:p>
        </p:txBody>
      </p:sp>
      <p:sp>
        <p:nvSpPr>
          <p:cNvPr id="86" name="5"/>
          <p:cNvSpPr/>
          <p:nvPr/>
        </p:nvSpPr>
        <p:spPr>
          <a:xfrm>
            <a:off x="7412849" y="6489926"/>
            <a:ext cx="438892" cy="438892"/>
          </a:xfrm>
          <a:prstGeom prst="ellipse">
            <a:avLst/>
          </a:prstGeom>
          <a:solidFill>
            <a:srgbClr val="563D00">
              <a:alpha val="49771"/>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rPr lang="kk-KZ"/>
              <a:t>5</a:t>
            </a:r>
          </a:p>
        </p:txBody>
      </p:sp>
      <p:sp>
        <p:nvSpPr>
          <p:cNvPr id="87" name="6"/>
          <p:cNvSpPr/>
          <p:nvPr/>
        </p:nvSpPr>
        <p:spPr>
          <a:xfrm>
            <a:off x="7412849" y="7378128"/>
            <a:ext cx="438892" cy="438892"/>
          </a:xfrm>
          <a:prstGeom prst="ellipse">
            <a:avLst/>
          </a:prstGeom>
          <a:solidFill>
            <a:srgbClr val="563D00">
              <a:alpha val="50228"/>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rPr lang="kk-KZ"/>
              <a:t>6</a:t>
            </a:r>
          </a:p>
        </p:txBody>
      </p:sp>
      <p:sp>
        <p:nvSpPr>
          <p:cNvPr id="88" name="7"/>
          <p:cNvSpPr/>
          <p:nvPr/>
        </p:nvSpPr>
        <p:spPr>
          <a:xfrm>
            <a:off x="7412849" y="8114336"/>
            <a:ext cx="438892" cy="438892"/>
          </a:xfrm>
          <a:prstGeom prst="ellipse">
            <a:avLst/>
          </a:prstGeom>
          <a:solidFill>
            <a:srgbClr val="563D00">
              <a:alpha val="50456"/>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rPr lang="kk-KZ"/>
              <a:t>7</a:t>
            </a:r>
          </a:p>
        </p:txBody>
      </p:sp>
      <p:sp>
        <p:nvSpPr>
          <p:cNvPr id="89" name="8"/>
          <p:cNvSpPr/>
          <p:nvPr/>
        </p:nvSpPr>
        <p:spPr>
          <a:xfrm>
            <a:off x="7412849" y="8989018"/>
            <a:ext cx="438892" cy="438892"/>
          </a:xfrm>
          <a:prstGeom prst="ellipse">
            <a:avLst/>
          </a:prstGeom>
          <a:solidFill>
            <a:srgbClr val="563D00">
              <a:alpha val="50456"/>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rPr lang="kk-KZ"/>
              <a:t>8</a:t>
            </a:r>
          </a:p>
        </p:txBody>
      </p:sp>
      <p:sp>
        <p:nvSpPr>
          <p:cNvPr id="90" name="9"/>
          <p:cNvSpPr/>
          <p:nvPr/>
        </p:nvSpPr>
        <p:spPr>
          <a:xfrm>
            <a:off x="7412849" y="10031714"/>
            <a:ext cx="438892" cy="438892"/>
          </a:xfrm>
          <a:prstGeom prst="ellipse">
            <a:avLst/>
          </a:prstGeom>
          <a:solidFill>
            <a:srgbClr val="563D00">
              <a:alpha val="50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rPr lang="kk-KZ"/>
              <a:t>9</a:t>
            </a:r>
          </a:p>
        </p:txBody>
      </p:sp>
      <p:sp>
        <p:nvSpPr>
          <p:cNvPr id="91"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2" name="Нур - Тас"/>
          <p:cNvSpPr txBox="1"/>
          <p:nvPr/>
        </p:nvSpPr>
        <p:spPr>
          <a:xfrm>
            <a:off x="385406" y="812800"/>
            <a:ext cx="2569270" cy="52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b="1">
                <a:solidFill>
                  <a:srgbClr val="474747"/>
                </a:solidFill>
              </a:defRPr>
            </a:lvl1pPr>
          </a:lstStyle>
          <a:p>
            <a:r>
              <a:rPr lang="kk-KZ"/>
              <a:t>Нур-Тас</a:t>
            </a:r>
          </a:p>
        </p:txBody>
      </p:sp>
      <p:sp>
        <p:nvSpPr>
          <p:cNvPr id="93" name="Rectangle"/>
          <p:cNvSpPr/>
          <p:nvPr/>
        </p:nvSpPr>
        <p:spPr>
          <a:xfrm>
            <a:off x="0" y="903829"/>
            <a:ext cx="739384" cy="11908342"/>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4" name="Rectangle"/>
          <p:cNvSpPr/>
          <p:nvPr/>
        </p:nvSpPr>
        <p:spPr>
          <a:xfrm>
            <a:off x="13729042" y="1605874"/>
            <a:ext cx="3323281" cy="419101"/>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97" name="Shape"/>
          <p:cNvSpPr/>
          <p:nvPr/>
        </p:nvSpPr>
        <p:spPr>
          <a:xfrm>
            <a:off x="12357442" y="2680218"/>
            <a:ext cx="3633474" cy="3086176"/>
          </a:xfrm>
          <a:custGeom>
            <a:avLst/>
            <a:gdLst/>
            <a:ahLst/>
            <a:cxnLst>
              <a:cxn ang="0">
                <a:pos x="wd2" y="hd2"/>
              </a:cxn>
              <a:cxn ang="5400000">
                <a:pos x="wd2" y="hd2"/>
              </a:cxn>
              <a:cxn ang="10800000">
                <a:pos x="wd2" y="hd2"/>
              </a:cxn>
              <a:cxn ang="16200000">
                <a:pos x="wd2" y="hd2"/>
              </a:cxn>
            </a:cxnLst>
            <a:rect l="0" t="0" r="r" b="b"/>
            <a:pathLst>
              <a:path w="21458" h="21246" extrusionOk="0">
                <a:moveTo>
                  <a:pt x="12562" y="20852"/>
                </a:moveTo>
                <a:lnTo>
                  <a:pt x="20998" y="15182"/>
                </a:lnTo>
                <a:cubicBezTo>
                  <a:pt x="21463" y="14870"/>
                  <a:pt x="21600" y="14162"/>
                  <a:pt x="21297" y="13646"/>
                </a:cubicBezTo>
                <a:cubicBezTo>
                  <a:pt x="16781" y="5972"/>
                  <a:pt x="9426" y="742"/>
                  <a:pt x="994" y="3"/>
                </a:cubicBezTo>
                <a:cubicBezTo>
                  <a:pt x="458" y="-44"/>
                  <a:pt x="0" y="447"/>
                  <a:pt x="0" y="1072"/>
                </a:cubicBezTo>
                <a:lnTo>
                  <a:pt x="0" y="12411"/>
                </a:lnTo>
                <a:cubicBezTo>
                  <a:pt x="0" y="13814"/>
                  <a:pt x="846" y="15011"/>
                  <a:pt x="2023" y="15315"/>
                </a:cubicBezTo>
                <a:cubicBezTo>
                  <a:pt x="4902" y="16059"/>
                  <a:pt x="7451" y="17818"/>
                  <a:pt x="9380" y="20255"/>
                </a:cubicBezTo>
                <a:cubicBezTo>
                  <a:pt x="10200" y="21292"/>
                  <a:pt x="11514" y="21556"/>
                  <a:pt x="12562" y="20852"/>
                </a:cubicBezTo>
                <a:close/>
              </a:path>
            </a:pathLst>
          </a:custGeom>
          <a:gradFill>
            <a:gsLst>
              <a:gs pos="0">
                <a:srgbClr val="263E0F"/>
              </a:gs>
              <a:gs pos="100000">
                <a:srgbClr val="FFFFFF"/>
              </a:gs>
            </a:gsLst>
            <a:lin ang="3600000"/>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98" name="Shape"/>
          <p:cNvSpPr/>
          <p:nvPr/>
        </p:nvSpPr>
        <p:spPr>
          <a:xfrm>
            <a:off x="12363806" y="8738034"/>
            <a:ext cx="3627068" cy="3086184"/>
          </a:xfrm>
          <a:custGeom>
            <a:avLst/>
            <a:gdLst/>
            <a:ahLst/>
            <a:cxnLst>
              <a:cxn ang="0">
                <a:pos x="wd2" y="hd2"/>
              </a:cxn>
              <a:cxn ang="5400000">
                <a:pos x="wd2" y="hd2"/>
              </a:cxn>
              <a:cxn ang="10800000">
                <a:pos x="wd2" y="hd2"/>
              </a:cxn>
              <a:cxn ang="16200000">
                <a:pos x="wd2" y="hd2"/>
              </a:cxn>
            </a:cxnLst>
            <a:rect l="0" t="0" r="r" b="b"/>
            <a:pathLst>
              <a:path w="21458" h="21246" extrusionOk="0">
                <a:moveTo>
                  <a:pt x="0" y="8835"/>
                </a:moveTo>
                <a:lnTo>
                  <a:pt x="0" y="20174"/>
                </a:lnTo>
                <a:cubicBezTo>
                  <a:pt x="0" y="20799"/>
                  <a:pt x="458" y="21290"/>
                  <a:pt x="994" y="21243"/>
                </a:cubicBezTo>
                <a:cubicBezTo>
                  <a:pt x="9426" y="20504"/>
                  <a:pt x="16780" y="15274"/>
                  <a:pt x="21297" y="7600"/>
                </a:cubicBezTo>
                <a:cubicBezTo>
                  <a:pt x="21600" y="7084"/>
                  <a:pt x="21462" y="6377"/>
                  <a:pt x="20998" y="6064"/>
                </a:cubicBezTo>
                <a:lnTo>
                  <a:pt x="12562" y="394"/>
                </a:lnTo>
                <a:cubicBezTo>
                  <a:pt x="11514" y="-310"/>
                  <a:pt x="10199" y="-46"/>
                  <a:pt x="9379" y="990"/>
                </a:cubicBezTo>
                <a:cubicBezTo>
                  <a:pt x="7451" y="3428"/>
                  <a:pt x="4901" y="5187"/>
                  <a:pt x="2023" y="5931"/>
                </a:cubicBezTo>
                <a:cubicBezTo>
                  <a:pt x="846" y="6235"/>
                  <a:pt x="0" y="7432"/>
                  <a:pt x="0" y="8835"/>
                </a:cubicBezTo>
                <a:close/>
              </a:path>
            </a:pathLst>
          </a:custGeom>
          <a:gradFill>
            <a:gsLst>
              <a:gs pos="0">
                <a:srgbClr val="263E0F"/>
              </a:gs>
              <a:gs pos="100000">
                <a:srgbClr val="FFFFFF"/>
              </a:gs>
            </a:gsLst>
            <a:lin ang="5790853"/>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99" name="Shape"/>
          <p:cNvSpPr/>
          <p:nvPr/>
        </p:nvSpPr>
        <p:spPr>
          <a:xfrm>
            <a:off x="7629560" y="5174557"/>
            <a:ext cx="2303507" cy="4142594"/>
          </a:xfrm>
          <a:custGeom>
            <a:avLst/>
            <a:gdLst/>
            <a:ahLst/>
            <a:cxnLst>
              <a:cxn ang="0">
                <a:pos x="wd2" y="hd2"/>
              </a:cxn>
              <a:cxn ang="5400000">
                <a:pos x="wd2" y="hd2"/>
              </a:cxn>
              <a:cxn ang="10800000">
                <a:pos x="wd2" y="hd2"/>
              </a:cxn>
              <a:cxn ang="16200000">
                <a:pos x="wd2" y="hd2"/>
              </a:cxn>
            </a:cxnLst>
            <a:rect l="0" t="0" r="r" b="b"/>
            <a:pathLst>
              <a:path w="21228" h="21349" extrusionOk="0">
                <a:moveTo>
                  <a:pt x="20038" y="10674"/>
                </a:moveTo>
                <a:cubicBezTo>
                  <a:pt x="20038" y="9387"/>
                  <a:pt x="20388" y="8146"/>
                  <a:pt x="21039" y="6979"/>
                </a:cubicBezTo>
                <a:cubicBezTo>
                  <a:pt x="21600" y="5971"/>
                  <a:pt x="20886" y="4879"/>
                  <a:pt x="19256" y="4351"/>
                </a:cubicBezTo>
                <a:lnTo>
                  <a:pt x="6147" y="107"/>
                </a:lnTo>
                <a:cubicBezTo>
                  <a:pt x="5426" y="-126"/>
                  <a:pt x="4502" y="34"/>
                  <a:pt x="4141" y="455"/>
                </a:cubicBezTo>
                <a:cubicBezTo>
                  <a:pt x="1488" y="3547"/>
                  <a:pt x="0" y="7013"/>
                  <a:pt x="0" y="10674"/>
                </a:cubicBezTo>
                <a:cubicBezTo>
                  <a:pt x="0" y="14335"/>
                  <a:pt x="1488" y="17801"/>
                  <a:pt x="4141" y="20893"/>
                </a:cubicBezTo>
                <a:cubicBezTo>
                  <a:pt x="4502" y="21314"/>
                  <a:pt x="5426" y="21474"/>
                  <a:pt x="6147" y="21241"/>
                </a:cubicBezTo>
                <a:lnTo>
                  <a:pt x="19255" y="16997"/>
                </a:lnTo>
                <a:cubicBezTo>
                  <a:pt x="20886" y="16469"/>
                  <a:pt x="21600" y="15377"/>
                  <a:pt x="21038" y="14369"/>
                </a:cubicBezTo>
                <a:cubicBezTo>
                  <a:pt x="20388" y="13202"/>
                  <a:pt x="20038" y="11961"/>
                  <a:pt x="20038" y="10674"/>
                </a:cubicBezTo>
                <a:close/>
              </a:path>
            </a:pathLst>
          </a:custGeom>
          <a:gradFill>
            <a:gsLst>
              <a:gs pos="0">
                <a:srgbClr val="FFFFFF"/>
              </a:gs>
              <a:gs pos="100000">
                <a:srgbClr val="563D00"/>
              </a:gs>
            </a:gsLst>
            <a:lin ang="5790853"/>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100" name="Shape"/>
          <p:cNvSpPr/>
          <p:nvPr/>
        </p:nvSpPr>
        <p:spPr>
          <a:xfrm>
            <a:off x="8393083" y="8738034"/>
            <a:ext cx="3627110" cy="3086184"/>
          </a:xfrm>
          <a:custGeom>
            <a:avLst/>
            <a:gdLst/>
            <a:ahLst/>
            <a:cxnLst>
              <a:cxn ang="0">
                <a:pos x="wd2" y="hd2"/>
              </a:cxn>
              <a:cxn ang="5400000">
                <a:pos x="wd2" y="hd2"/>
              </a:cxn>
              <a:cxn ang="10800000">
                <a:pos x="wd2" y="hd2"/>
              </a:cxn>
              <a:cxn ang="16200000">
                <a:pos x="wd2" y="hd2"/>
              </a:cxn>
            </a:cxnLst>
            <a:rect l="0" t="0" r="r" b="b"/>
            <a:pathLst>
              <a:path w="21458" h="21246" extrusionOk="0">
                <a:moveTo>
                  <a:pt x="8896" y="394"/>
                </a:moveTo>
                <a:lnTo>
                  <a:pt x="460" y="6064"/>
                </a:lnTo>
                <a:cubicBezTo>
                  <a:pt x="-5" y="6376"/>
                  <a:pt x="-142" y="7084"/>
                  <a:pt x="161" y="7600"/>
                </a:cubicBezTo>
                <a:cubicBezTo>
                  <a:pt x="4677" y="15274"/>
                  <a:pt x="12032" y="20504"/>
                  <a:pt x="20464" y="21243"/>
                </a:cubicBezTo>
                <a:cubicBezTo>
                  <a:pt x="21000" y="21290"/>
                  <a:pt x="21458" y="20799"/>
                  <a:pt x="21458" y="20174"/>
                </a:cubicBezTo>
                <a:lnTo>
                  <a:pt x="21458" y="8834"/>
                </a:lnTo>
                <a:cubicBezTo>
                  <a:pt x="21458" y="7431"/>
                  <a:pt x="20612" y="6234"/>
                  <a:pt x="19435" y="5931"/>
                </a:cubicBezTo>
                <a:cubicBezTo>
                  <a:pt x="16556" y="5187"/>
                  <a:pt x="14007" y="3428"/>
                  <a:pt x="12078" y="990"/>
                </a:cubicBezTo>
                <a:cubicBezTo>
                  <a:pt x="11258" y="-46"/>
                  <a:pt x="9944" y="-310"/>
                  <a:pt x="8896" y="394"/>
                </a:cubicBezTo>
                <a:close/>
              </a:path>
            </a:pathLst>
          </a:custGeom>
          <a:gradFill>
            <a:gsLst>
              <a:gs pos="0">
                <a:srgbClr val="785800"/>
              </a:gs>
              <a:gs pos="100000">
                <a:srgbClr val="FFFFFF"/>
              </a:gs>
            </a:gsLst>
            <a:lin ang="5400000"/>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101" name="Shape"/>
          <p:cNvSpPr/>
          <p:nvPr/>
        </p:nvSpPr>
        <p:spPr>
          <a:xfrm>
            <a:off x="14450921" y="5174557"/>
            <a:ext cx="2303520" cy="4142594"/>
          </a:xfrm>
          <a:custGeom>
            <a:avLst/>
            <a:gdLst/>
            <a:ahLst/>
            <a:cxnLst>
              <a:cxn ang="0">
                <a:pos x="wd2" y="hd2"/>
              </a:cxn>
              <a:cxn ang="5400000">
                <a:pos x="wd2" y="hd2"/>
              </a:cxn>
              <a:cxn ang="10800000">
                <a:pos x="wd2" y="hd2"/>
              </a:cxn>
              <a:cxn ang="16200000">
                <a:pos x="wd2" y="hd2"/>
              </a:cxn>
            </a:cxnLst>
            <a:rect l="0" t="0" r="r" b="b"/>
            <a:pathLst>
              <a:path w="21228" h="21349" extrusionOk="0">
                <a:moveTo>
                  <a:pt x="1191" y="10674"/>
                </a:moveTo>
                <a:cubicBezTo>
                  <a:pt x="1191" y="11961"/>
                  <a:pt x="840" y="13202"/>
                  <a:pt x="190" y="14369"/>
                </a:cubicBezTo>
                <a:cubicBezTo>
                  <a:pt x="-372" y="15377"/>
                  <a:pt x="342" y="16469"/>
                  <a:pt x="1973" y="16997"/>
                </a:cubicBezTo>
                <a:lnTo>
                  <a:pt x="15081" y="21241"/>
                </a:lnTo>
                <a:cubicBezTo>
                  <a:pt x="15802" y="21474"/>
                  <a:pt x="16726" y="21314"/>
                  <a:pt x="17087" y="20893"/>
                </a:cubicBezTo>
                <a:cubicBezTo>
                  <a:pt x="19740" y="17801"/>
                  <a:pt x="21228" y="14335"/>
                  <a:pt x="21228" y="10674"/>
                </a:cubicBezTo>
                <a:cubicBezTo>
                  <a:pt x="21228" y="7013"/>
                  <a:pt x="19740" y="3547"/>
                  <a:pt x="17087" y="455"/>
                </a:cubicBezTo>
                <a:cubicBezTo>
                  <a:pt x="16726" y="34"/>
                  <a:pt x="15802" y="-126"/>
                  <a:pt x="15081" y="107"/>
                </a:cubicBezTo>
                <a:lnTo>
                  <a:pt x="1972" y="4351"/>
                </a:lnTo>
                <a:cubicBezTo>
                  <a:pt x="341" y="4878"/>
                  <a:pt x="-372" y="5971"/>
                  <a:pt x="189" y="6978"/>
                </a:cubicBezTo>
                <a:cubicBezTo>
                  <a:pt x="840" y="8145"/>
                  <a:pt x="1191" y="9386"/>
                  <a:pt x="1191" y="10674"/>
                </a:cubicBezTo>
                <a:close/>
              </a:path>
            </a:pathLst>
          </a:custGeom>
          <a:gradFill>
            <a:gsLst>
              <a:gs pos="0">
                <a:srgbClr val="FFFFFF"/>
              </a:gs>
              <a:gs pos="100000">
                <a:srgbClr val="263E0F"/>
              </a:gs>
            </a:gsLst>
            <a:lin ang="5400000"/>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102" name="Shape"/>
          <p:cNvSpPr/>
          <p:nvPr/>
        </p:nvSpPr>
        <p:spPr>
          <a:xfrm>
            <a:off x="8393083" y="2680218"/>
            <a:ext cx="3627110" cy="3086184"/>
          </a:xfrm>
          <a:custGeom>
            <a:avLst/>
            <a:gdLst/>
            <a:ahLst/>
            <a:cxnLst>
              <a:cxn ang="0">
                <a:pos x="wd2" y="hd2"/>
              </a:cxn>
              <a:cxn ang="5400000">
                <a:pos x="wd2" y="hd2"/>
              </a:cxn>
              <a:cxn ang="10800000">
                <a:pos x="wd2" y="hd2"/>
              </a:cxn>
              <a:cxn ang="16200000">
                <a:pos x="wd2" y="hd2"/>
              </a:cxn>
            </a:cxnLst>
            <a:rect l="0" t="0" r="r" b="b"/>
            <a:pathLst>
              <a:path w="21458" h="21246" extrusionOk="0">
                <a:moveTo>
                  <a:pt x="21458" y="12411"/>
                </a:moveTo>
                <a:lnTo>
                  <a:pt x="21458" y="1072"/>
                </a:lnTo>
                <a:cubicBezTo>
                  <a:pt x="21458" y="447"/>
                  <a:pt x="21000" y="-44"/>
                  <a:pt x="20464" y="3"/>
                </a:cubicBezTo>
                <a:cubicBezTo>
                  <a:pt x="12032" y="742"/>
                  <a:pt x="4677" y="5972"/>
                  <a:pt x="161" y="13646"/>
                </a:cubicBezTo>
                <a:cubicBezTo>
                  <a:pt x="-142" y="14162"/>
                  <a:pt x="-5" y="14870"/>
                  <a:pt x="460" y="15182"/>
                </a:cubicBezTo>
                <a:lnTo>
                  <a:pt x="8896" y="20852"/>
                </a:lnTo>
                <a:cubicBezTo>
                  <a:pt x="9944" y="21556"/>
                  <a:pt x="11258" y="21292"/>
                  <a:pt x="12078" y="20256"/>
                </a:cubicBezTo>
                <a:cubicBezTo>
                  <a:pt x="14006" y="17818"/>
                  <a:pt x="16556" y="16059"/>
                  <a:pt x="19435" y="15315"/>
                </a:cubicBezTo>
                <a:cubicBezTo>
                  <a:pt x="20612" y="15011"/>
                  <a:pt x="21458" y="13814"/>
                  <a:pt x="21458" y="12411"/>
                </a:cubicBezTo>
                <a:close/>
              </a:path>
            </a:pathLst>
          </a:custGeom>
          <a:gradFill>
            <a:gsLst>
              <a:gs pos="0">
                <a:srgbClr val="263E0F"/>
              </a:gs>
              <a:gs pos="100000">
                <a:srgbClr val="FFFFFF"/>
              </a:gs>
            </a:gsLst>
            <a:lin ang="5400000"/>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103" name="Прохождение государственной…"/>
          <p:cNvSpPr/>
          <p:nvPr/>
        </p:nvSpPr>
        <p:spPr>
          <a:xfrm>
            <a:off x="9041893" y="4102112"/>
            <a:ext cx="6300211" cy="6300212"/>
          </a:xfrm>
          <a:prstGeom prst="ellipse">
            <a:avLst/>
          </a:prstGeom>
          <a:solidFill>
            <a:srgbClr val="F8FAFB">
              <a:alpha val="24000"/>
            </a:srgbClr>
          </a:solidFill>
          <a:ln w="12700">
            <a:solidFill>
              <a:srgbClr val="F8FAFB"/>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defTabSz="1765900">
              <a:defRPr sz="2300">
                <a:latin typeface="Calibri"/>
                <a:ea typeface="Calibri"/>
                <a:cs typeface="Calibri"/>
                <a:sym typeface="Calibri"/>
              </a:defRPr>
            </a:pPr>
            <a:r>
              <a:rPr lang="kk-KZ"/>
              <a:t>Мемлекеттік</a:t>
            </a:r>
          </a:p>
          <a:p>
            <a:pPr defTabSz="1765900">
              <a:defRPr sz="2300">
                <a:latin typeface="Calibri"/>
                <a:ea typeface="Calibri"/>
                <a:cs typeface="Calibri"/>
                <a:sym typeface="Calibri"/>
              </a:defRPr>
            </a:pPr>
            <a:r>
              <a:rPr lang="kk-KZ"/>
              <a:t>ведомстводан тыс </a:t>
            </a:r>
          </a:p>
          <a:p>
            <a:pPr defTabSz="1765900">
              <a:defRPr sz="2300">
                <a:latin typeface="Calibri"/>
                <a:ea typeface="Calibri"/>
                <a:cs typeface="Calibri"/>
                <a:sym typeface="Calibri"/>
              </a:defRPr>
            </a:pPr>
            <a:r>
              <a:rPr lang="kk-KZ"/>
              <a:t>сараптамадан өту</a:t>
            </a:r>
          </a:p>
        </p:txBody>
      </p:sp>
      <p:sp>
        <p:nvSpPr>
          <p:cNvPr id="104" name="этапы проектирования:"/>
          <p:cNvSpPr txBox="1"/>
          <p:nvPr/>
        </p:nvSpPr>
        <p:spPr>
          <a:xfrm>
            <a:off x="5940372" y="1092690"/>
            <a:ext cx="12503256" cy="597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solidFill>
                  <a:srgbClr val="474747"/>
                </a:solidFill>
              </a:defRPr>
            </a:lvl1pPr>
          </a:lstStyle>
          <a:p>
            <a:r>
              <a:rPr lang="kk-KZ"/>
              <a:t>жобалау кезеңдері:</a:t>
            </a:r>
          </a:p>
        </p:txBody>
      </p:sp>
      <p:sp>
        <p:nvSpPr>
          <p:cNvPr id="105"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6" name="Rectangle"/>
          <p:cNvSpPr/>
          <p:nvPr/>
        </p:nvSpPr>
        <p:spPr>
          <a:xfrm>
            <a:off x="0" y="914400"/>
            <a:ext cx="1738840" cy="314204"/>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07" name="Нур - Тас"/>
          <p:cNvSpPr txBox="1"/>
          <p:nvPr/>
        </p:nvSpPr>
        <p:spPr>
          <a:xfrm>
            <a:off x="1566581" y="809958"/>
            <a:ext cx="2569270" cy="52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b="1">
                <a:solidFill>
                  <a:srgbClr val="474747"/>
                </a:solidFill>
              </a:defRPr>
            </a:lvl1pPr>
          </a:lstStyle>
          <a:p>
            <a:r>
              <a:rPr lang="kk-KZ"/>
              <a:t>Нур-Тас</a:t>
            </a:r>
          </a:p>
        </p:txBody>
      </p:sp>
      <p:sp>
        <p:nvSpPr>
          <p:cNvPr id="108" name="Инженерно-геодезические изыскания"/>
          <p:cNvSpPr txBox="1"/>
          <p:nvPr/>
        </p:nvSpPr>
        <p:spPr>
          <a:xfrm>
            <a:off x="1333500" y="3314700"/>
            <a:ext cx="5734213"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2300">
                <a:solidFill>
                  <a:srgbClr val="474747"/>
                </a:solidFill>
              </a:defRPr>
            </a:lvl1pPr>
          </a:lstStyle>
          <a:p>
            <a:pPr>
              <a:defRPr b="1"/>
            </a:pPr>
            <a:r>
              <a:rPr lang="kk-KZ" b="0"/>
              <a:t>Инженерлік-геодезиялық ізденістер</a:t>
            </a:r>
          </a:p>
        </p:txBody>
      </p:sp>
      <p:sp>
        <p:nvSpPr>
          <p:cNvPr id="109" name="Разработка эскизного проекта"/>
          <p:cNvSpPr txBox="1"/>
          <p:nvPr/>
        </p:nvSpPr>
        <p:spPr>
          <a:xfrm>
            <a:off x="1041400" y="7021343"/>
            <a:ext cx="5734213"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pPr>
              <a:defRPr b="1"/>
            </a:pPr>
            <a:r>
              <a:rPr lang="kk-KZ" b="0"/>
              <a:t>Эскиздік жобаны әзірлеу</a:t>
            </a:r>
          </a:p>
        </p:txBody>
      </p:sp>
      <p:sp>
        <p:nvSpPr>
          <p:cNvPr id="110" name="Инженерно-геологические изыскания"/>
          <p:cNvSpPr txBox="1"/>
          <p:nvPr/>
        </p:nvSpPr>
        <p:spPr>
          <a:xfrm>
            <a:off x="1244600" y="10490199"/>
            <a:ext cx="5734213"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r>
              <a:rPr lang="kk-KZ"/>
              <a:t>Инженерлік-геологиялық ізденістер</a:t>
            </a:r>
          </a:p>
        </p:txBody>
      </p:sp>
      <p:sp>
        <p:nvSpPr>
          <p:cNvPr id="111" name="Получение исходно-разрешительной документации (архитектурно-планировочное задание, технические условия на подключение к инженерным сетям);"/>
          <p:cNvSpPr txBox="1"/>
          <p:nvPr/>
        </p:nvSpPr>
        <p:spPr>
          <a:xfrm>
            <a:off x="16941800" y="2867185"/>
            <a:ext cx="6692900" cy="1515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r>
              <a:rPr lang="kk-KZ"/>
              <a:t>Бастапқы рұқсат беретін құжаттаманы (сәулет-жоспарлау тапсырмасы, инженерлік желілерге қосылуға берілетін техникалық шарттар) алу;</a:t>
            </a:r>
          </a:p>
        </p:txBody>
      </p:sp>
      <p:sp>
        <p:nvSpPr>
          <p:cNvPr id="112" name="Разработка проектно-сметной документации;"/>
          <p:cNvSpPr txBox="1"/>
          <p:nvPr/>
        </p:nvSpPr>
        <p:spPr>
          <a:xfrm>
            <a:off x="17748741" y="7036856"/>
            <a:ext cx="5734213" cy="804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r>
              <a:rPr lang="kk-KZ"/>
              <a:t>Жобалық-сметалық құжаттаманы әзірлеу;</a:t>
            </a:r>
          </a:p>
        </p:txBody>
      </p:sp>
      <p:sp>
        <p:nvSpPr>
          <p:cNvPr id="113" name="Получение необходимых, дополнительных согласований и разрешений от заинтересованных государственных служб, согласно действующих норм и требований законодательства РК"/>
          <p:cNvSpPr txBox="1"/>
          <p:nvPr/>
        </p:nvSpPr>
        <p:spPr>
          <a:xfrm>
            <a:off x="16938576" y="10495326"/>
            <a:ext cx="6688240" cy="1871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r>
              <a:rPr lang="kk-KZ"/>
              <a:t>ҚР қолданыстағы нормалар мен талаптарына сәйкес мүдделі мемлекеттік қызметтерден қажетті, қосымша келісу мен рұқсаттар алу.</a:t>
            </a:r>
          </a:p>
        </p:txBody>
      </p:sp>
      <p:sp>
        <p:nvSpPr>
          <p:cNvPr id="114" name="Rectangle"/>
          <p:cNvSpPr/>
          <p:nvPr/>
        </p:nvSpPr>
        <p:spPr>
          <a:xfrm>
            <a:off x="10191393" y="1279103"/>
            <a:ext cx="1828800" cy="411034"/>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G_1721.jpeg" descr="IMG_1721.jpeg"/>
          <p:cNvPicPr>
            <a:picLocks/>
          </p:cNvPicPr>
          <p:nvPr/>
        </p:nvPicPr>
        <p:blipFill>
          <a:blip r:embed="rId2">
            <a:extLst/>
          </a:blip>
          <a:srcRect t="8215" b="8215"/>
          <a:stretch>
            <a:fillRect/>
          </a:stretch>
        </p:blipFill>
        <p:spPr>
          <a:xfrm>
            <a:off x="106840" y="121549"/>
            <a:ext cx="24170278" cy="13472706"/>
          </a:xfrm>
          <a:prstGeom prst="rect">
            <a:avLst/>
          </a:prstGeom>
          <a:ln w="12700">
            <a:miter lim="400000"/>
          </a:ln>
        </p:spPr>
      </p:pic>
      <p:sp>
        <p:nvSpPr>
          <p:cNvPr id="117" name="Rectangle"/>
          <p:cNvSpPr/>
          <p:nvPr/>
        </p:nvSpPr>
        <p:spPr>
          <a:xfrm>
            <a:off x="107950" y="120650"/>
            <a:ext cx="24168100" cy="13474700"/>
          </a:xfrm>
          <a:prstGeom prst="rect">
            <a:avLst/>
          </a:prstGeom>
          <a:solidFill>
            <a:srgbClr val="563D00">
              <a:alpha val="3538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18" name="наши Проекты"/>
          <p:cNvSpPr txBox="1"/>
          <p:nvPr/>
        </p:nvSpPr>
        <p:spPr>
          <a:xfrm>
            <a:off x="6144806" y="6044564"/>
            <a:ext cx="12094388" cy="1626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10000" b="1">
                <a:solidFill>
                  <a:srgbClr val="FFFFFF"/>
                </a:solidFill>
              </a:defRPr>
            </a:lvl1pPr>
          </a:lstStyle>
          <a:p>
            <a:r>
              <a:rPr lang="kk-KZ"/>
              <a:t>Біздің жобалар</a:t>
            </a:r>
          </a:p>
        </p:txBody>
      </p:sp>
      <p:sp>
        <p:nvSpPr>
          <p:cNvPr id="119" name="Rectangle"/>
          <p:cNvSpPr/>
          <p:nvPr/>
        </p:nvSpPr>
        <p:spPr>
          <a:xfrm>
            <a:off x="10220823" y="8055844"/>
            <a:ext cx="3942354" cy="42379"/>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131"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32"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33"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34" name="Строительство обогатительной фабрики по переработке техногенных минеральных образований в п. Верхнеберезовка Восточно-Казахстанской области (2019г)"/>
          <p:cNvSpPr txBox="1"/>
          <p:nvPr/>
        </p:nvSpPr>
        <p:spPr>
          <a:xfrm>
            <a:off x="4963631" y="50302"/>
            <a:ext cx="14456738"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3300" b="1"/>
            </a:pPr>
            <a:r>
              <a:rPr lang="kk-KZ"/>
              <a:t>Шығыс Қазақстан облысының Верхнеберезовка ауылында техногендік минералды түзілімдерді қайта өңдеу бойынша байыту фабрикасын салу</a:t>
            </a:r>
            <a:r>
              <a:rPr lang="kk-KZ" i="1"/>
              <a:t> </a:t>
            </a:r>
            <a:r>
              <a:rPr lang="kk-KZ"/>
              <a:t>(2019 ж.)</a:t>
            </a:r>
          </a:p>
        </p:txBody>
      </p:sp>
      <p:sp>
        <p:nvSpPr>
          <p:cNvPr id="135" name="работы:"/>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rPr lang="kk-KZ"/>
              <a:t>жұмыстар:</a:t>
            </a:r>
          </a:p>
        </p:txBody>
      </p:sp>
      <p:sp>
        <p:nvSpPr>
          <p:cNvPr id="136" name="Архитектурно-строительные решения зданий и сооружений. Инженерно-техническое обеспечение объекта."/>
          <p:cNvSpPr txBox="1"/>
          <p:nvPr/>
        </p:nvSpPr>
        <p:spPr>
          <a:xfrm>
            <a:off x="6379527" y="11649877"/>
            <a:ext cx="1162494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lang="kk-KZ" b="0"/>
              <a:t>Ғимараттар мен құрылыстардың сәулет-құрылыс шешімдері. Объектіні инженерлік-техникалық тұрғыдан қамтамасыз ету.</a:t>
            </a:r>
          </a:p>
        </p:txBody>
      </p:sp>
      <p:pic>
        <p:nvPicPr>
          <p:cNvPr id="137" name="image20.jpeg" descr="image20.jpeg"/>
          <p:cNvPicPr>
            <a:picLocks noChangeAspect="1"/>
          </p:cNvPicPr>
          <p:nvPr/>
        </p:nvPicPr>
        <p:blipFill>
          <a:blip r:embed="rId2">
            <a:extLst/>
          </a:blip>
          <a:stretch>
            <a:fillRect/>
          </a:stretch>
        </p:blipFill>
        <p:spPr>
          <a:xfrm>
            <a:off x="4608562" y="2002211"/>
            <a:ext cx="15166876" cy="8742409"/>
          </a:xfrm>
          <a:prstGeom prst="rect">
            <a:avLst/>
          </a:prstGeom>
          <a:ln w="12700">
            <a:miter lim="400000"/>
          </a:ln>
        </p:spPr>
      </p:pic>
      <p:sp>
        <p:nvSpPr>
          <p:cNvPr id="4" name="TextBox 3"/>
          <p:cNvSpPr txBox="1"/>
          <p:nvPr/>
        </p:nvSpPr>
        <p:spPr>
          <a:xfrm>
            <a:off x="15167113" y="10041099"/>
            <a:ext cx="3617844" cy="471924"/>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kk-KZ" sz="2400" b="0" i="0" u="none" strike="noStrike" cap="none" spc="0" normalizeH="0" baseline="0" dirty="0" smtClean="0">
                <a:ln>
                  <a:noFill/>
                </a:ln>
                <a:solidFill>
                  <a:srgbClr val="5E5E5E"/>
                </a:solidFill>
                <a:effectLst/>
                <a:uFillTx/>
                <a:latin typeface="+mn-lt"/>
                <a:ea typeface="+mn-ea"/>
                <a:cs typeface="+mn-cs"/>
                <a:sym typeface="Helvetica Neue"/>
              </a:rPr>
              <a:t>Перспективадағы түрі</a:t>
            </a:r>
            <a:endParaRPr kumimoji="0" lang="ru-RU" sz="2400" b="0"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665</Words>
  <Application>Microsoft Office PowerPoint</Application>
  <PresentationFormat>Произвольный</PresentationFormat>
  <Paragraphs>106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21_BasicWhite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User</cp:lastModifiedBy>
  <cp:revision>6</cp:revision>
  <dcterms:modified xsi:type="dcterms:W3CDTF">2024-03-14T12:05:10Z</dcterms:modified>
</cp:coreProperties>
</file>