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6" d="100"/>
          <a:sy n="56" d="100"/>
        </p:scale>
        <p:origin x="47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 name="Shape 24"/>
          <p:cNvSpPr>
            <a:spLocks noGrp="1" noRot="1" noChangeAspect="1"/>
          </p:cNvSpPr>
          <p:nvPr>
            <p:ph type="sldImg"/>
          </p:nvPr>
        </p:nvSpPr>
        <p:spPr>
          <a:xfrm>
            <a:off x="1143000" y="685800"/>
            <a:ext cx="4572000" cy="3429000"/>
          </a:xfrm>
          <a:prstGeom prst="rect">
            <a:avLst/>
          </a:prstGeom>
        </p:spPr>
        <p:txBody>
          <a:bodyPr/>
          <a:lstStyle/>
          <a:p>
            <a:endParaRPr/>
          </a:p>
        </p:txBody>
      </p:sp>
      <p:sp>
        <p:nvSpPr>
          <p:cNvPr id="25" name="Shape 2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37762467"/>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Нур-Тас">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8" name="Slide Number"/>
          <p:cNvSpPr txBox="1">
            <a:spLocks noGrp="1"/>
          </p:cNvSpPr>
          <p:nvPr>
            <p:ph type="sldNum" sz="quarter" idx="2"/>
          </p:nvPr>
        </p:nvSpPr>
        <p:spPr>
          <a:xfrm>
            <a:off x="12001499" y="13080999"/>
            <a:ext cx="368505" cy="374600"/>
          </a:xfrm>
          <a:prstGeom prst="rect">
            <a:avLst/>
          </a:prstGeom>
        </p:spPr>
        <p:txBody>
          <a:bodyPr wrap="none"/>
          <a:lstStyle>
            <a:lvl1pPr>
              <a:defRPr b="0">
                <a:solidFill>
                  <a:srgbClr val="000000"/>
                </a:solidFill>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Number"/>
          <p:cNvSpPr txBox="1">
            <a:spLocks noGrp="1"/>
          </p:cNvSpPr>
          <p:nvPr>
            <p:ph type="sldNum" sz="quarter" idx="2"/>
          </p:nvPr>
        </p:nvSpPr>
        <p:spPr>
          <a:xfrm>
            <a:off x="11558514" y="13068528"/>
            <a:ext cx="1266971" cy="387071"/>
          </a:xfrm>
          <a:prstGeom prst="rect">
            <a:avLst/>
          </a:prstGeom>
          <a:ln w="12700">
            <a:miter lim="400000"/>
          </a:ln>
        </p:spPr>
        <p:txBody>
          <a:bodyPr lIns="50800" tIns="50800" rIns="50800" bIns="50800" anchor="b">
            <a:spAutoFit/>
          </a:bodyPr>
          <a:lstStyle>
            <a:lvl1pPr defTabSz="584200">
              <a:defRPr sz="1800" b="1"/>
            </a:lvl1pPr>
          </a:lstStyle>
          <a:p>
            <a:fld id="{86CB4B4D-7CA3-9044-876B-883B54F8677D}" type="slidenum">
              <a:t>‹#›</a:t>
            </a:fld>
            <a:endParaRPr/>
          </a:p>
        </p:txBody>
      </p:sp>
      <p:sp>
        <p:nvSpPr>
          <p:cNvPr id="3" name="Slide Title"/>
          <p:cNvSpPr txBox="1">
            <a:spLocks noGrp="1"/>
          </p:cNvSpPr>
          <p:nvPr>
            <p:ph type="title" hasCustomPrompt="1"/>
          </p:nvPr>
        </p:nvSpPr>
        <p:spPr>
          <a:xfrm>
            <a:off x="1206500" y="1079500"/>
            <a:ext cx="10477500" cy="1435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Title</a:t>
            </a:r>
          </a:p>
        </p:txBody>
      </p:sp>
      <p:sp>
        <p:nvSpPr>
          <p:cNvPr id="4" name="Body Level One…"/>
          <p:cNvSpPr txBox="1">
            <a:spLocks noGrp="1"/>
          </p:cNvSpPr>
          <p:nvPr>
            <p:ph type="body" idx="1" hasCustomPrompt="1"/>
          </p:nvPr>
        </p:nvSpPr>
        <p:spPr>
          <a:xfrm>
            <a:off x="1206500" y="4248504"/>
            <a:ext cx="10477500" cy="82560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bullet text</a:t>
            </a:r>
          </a:p>
          <a:p>
            <a:pPr lvl="1"/>
            <a:endParaRPr/>
          </a:p>
          <a:p>
            <a:pPr lvl="2"/>
            <a:endParaRPr/>
          </a:p>
          <a:p>
            <a:pPr lvl="3"/>
            <a:endParaRPr/>
          </a:p>
          <a:p>
            <a:pPr lvl="4"/>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Helvetica Neue"/>
        </a:defRPr>
      </a:lvl1pPr>
      <a:lvl2pPr marL="0" marR="0" indent="457200" algn="ctr" defTabSz="58420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Helvetica Neue"/>
        </a:defRPr>
      </a:lvl2pPr>
      <a:lvl3pPr marL="0" marR="0" indent="914400" algn="ctr" defTabSz="58420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Helvetica Neue"/>
        </a:defRPr>
      </a:lvl3pPr>
      <a:lvl4pPr marL="0" marR="0" indent="1371600" algn="ctr" defTabSz="58420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Helvetica Neue"/>
        </a:defRPr>
      </a:lvl4pPr>
      <a:lvl5pPr marL="0" marR="0" indent="1828800" algn="ctr" defTabSz="58420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Helvetica Neue"/>
        </a:defRPr>
      </a:lvl5pPr>
      <a:lvl6pPr marL="0" marR="0" indent="2286000" algn="ctr" defTabSz="58420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Helvetica Neue"/>
        </a:defRPr>
      </a:lvl6pPr>
      <a:lvl7pPr marL="0" marR="0" indent="2743200" algn="ctr" defTabSz="58420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Helvetica Neue"/>
        </a:defRPr>
      </a:lvl7pPr>
      <a:lvl8pPr marL="0" marR="0" indent="3200400" algn="ctr" defTabSz="58420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Helvetica Neue"/>
        </a:defRPr>
      </a:lvl8pPr>
      <a:lvl9pPr marL="0" marR="0" indent="3657600" algn="ctr" defTabSz="58420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G_1724.jpeg" descr="IMG_1724.jpeg"/>
          <p:cNvPicPr>
            <a:picLocks/>
          </p:cNvPicPr>
          <p:nvPr/>
        </p:nvPicPr>
        <p:blipFill>
          <a:blip r:embed="rId2">
            <a:extLst/>
          </a:blip>
          <a:srcRect t="28044" b="28044"/>
          <a:stretch>
            <a:fillRect/>
          </a:stretch>
        </p:blipFill>
        <p:spPr>
          <a:xfrm>
            <a:off x="106840" y="121549"/>
            <a:ext cx="24170278" cy="13472705"/>
          </a:xfrm>
          <a:prstGeom prst="rect">
            <a:avLst/>
          </a:prstGeom>
          <a:ln w="12700">
            <a:miter lim="400000"/>
          </a:ln>
        </p:spPr>
      </p:pic>
      <p:sp>
        <p:nvSpPr>
          <p:cNvPr id="28" name="Rectangle"/>
          <p:cNvSpPr/>
          <p:nvPr/>
        </p:nvSpPr>
        <p:spPr>
          <a:xfrm>
            <a:off x="107950" y="120650"/>
            <a:ext cx="24168100" cy="13474700"/>
          </a:xfrm>
          <a:prstGeom prst="rect">
            <a:avLst/>
          </a:prstGeom>
          <a:solidFill>
            <a:srgbClr val="563D00">
              <a:alpha val="35388"/>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9" name="Nur - Tas"/>
          <p:cNvSpPr txBox="1"/>
          <p:nvPr/>
        </p:nvSpPr>
        <p:spPr>
          <a:xfrm>
            <a:off x="6144806" y="6044564"/>
            <a:ext cx="12094388" cy="16268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825500">
              <a:defRPr sz="10000" b="1">
                <a:solidFill>
                  <a:srgbClr val="FFFFFF"/>
                </a:solidFill>
              </a:defRPr>
            </a:lvl1pPr>
          </a:lstStyle>
          <a:p>
            <a:r>
              <a:t>Nur - Tas</a:t>
            </a:r>
          </a:p>
        </p:txBody>
      </p:sp>
      <p:sp>
        <p:nvSpPr>
          <p:cNvPr id="30" name="Rectangle"/>
          <p:cNvSpPr/>
          <p:nvPr/>
        </p:nvSpPr>
        <p:spPr>
          <a:xfrm>
            <a:off x="10220823" y="8055844"/>
            <a:ext cx="3942354" cy="42379"/>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10</a:t>
            </a:fld>
            <a:endParaRPr/>
          </a:p>
        </p:txBody>
      </p:sp>
      <p:sp>
        <p:nvSpPr>
          <p:cNvPr id="131" name="Rectangle"/>
          <p:cNvSpPr/>
          <p:nvPr/>
        </p:nvSpPr>
        <p:spPr>
          <a:xfrm>
            <a:off x="0" y="0"/>
            <a:ext cx="24384000" cy="4418783"/>
          </a:xfrm>
          <a:prstGeom prst="rect">
            <a:avLst/>
          </a:prstGeom>
          <a:solidFill>
            <a:srgbClr val="563D00">
              <a:alpha val="25114"/>
            </a:srgbClr>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132" name="Rectangle"/>
          <p:cNvSpPr/>
          <p:nvPr/>
        </p:nvSpPr>
        <p:spPr>
          <a:xfrm>
            <a:off x="6794500" y="12814300"/>
            <a:ext cx="10795000" cy="57521"/>
          </a:xfrm>
          <a:prstGeom prst="rect">
            <a:avLst/>
          </a:prstGeom>
          <a:solidFill>
            <a:srgbClr val="563D00">
              <a:alpha val="24885"/>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33" name="Rectangle"/>
          <p:cNvSpPr/>
          <p:nvPr/>
        </p:nvSpPr>
        <p:spPr>
          <a:xfrm>
            <a:off x="4406692" y="1809060"/>
            <a:ext cx="15570616" cy="9128711"/>
          </a:xfrm>
          <a:prstGeom prst="rect">
            <a:avLst/>
          </a:prstGeom>
          <a:solidFill>
            <a:srgbClr val="563D00">
              <a:alpha val="25114"/>
            </a:srgbClr>
          </a:solidFill>
          <a:ln w="12700">
            <a:miter lim="400000"/>
          </a:ln>
          <a:effectLst>
            <a:outerShdw blurRad="381000" dist="119618" rotWithShape="0">
              <a:srgbClr val="000000">
                <a:alpha val="75000"/>
              </a:srgbClr>
            </a:outerShdw>
          </a:effectLst>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134" name="Construction of an enrichment plant for processing of technogenic mineral formations in Verkhneberezovka settlement, East Kazakhstan Region (2019)"/>
          <p:cNvSpPr txBox="1"/>
          <p:nvPr/>
        </p:nvSpPr>
        <p:spPr>
          <a:xfrm>
            <a:off x="4963631" y="50302"/>
            <a:ext cx="14456738" cy="16134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825500">
              <a:defRPr sz="3300" b="1"/>
            </a:lvl1pPr>
          </a:lstStyle>
          <a:p>
            <a:r>
              <a:t>Construction of an enrichment plant for processing of technogenic mineral formations in Verkhneberezovka settlement, East Kazakhstan Region (2019)</a:t>
            </a:r>
          </a:p>
        </p:txBody>
      </p:sp>
      <p:sp>
        <p:nvSpPr>
          <p:cNvPr id="135" name="Architectural and construction solutions of buildings and structures. Engineering and technical support of the object."/>
          <p:cNvSpPr txBox="1"/>
          <p:nvPr/>
        </p:nvSpPr>
        <p:spPr>
          <a:xfrm>
            <a:off x="6379527" y="11649877"/>
            <a:ext cx="11624946" cy="9552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825500">
              <a:defRPr sz="2800"/>
            </a:lvl1pPr>
          </a:lstStyle>
          <a:p>
            <a:pPr>
              <a:defRPr b="1"/>
            </a:pPr>
            <a:r>
              <a:rPr b="0"/>
              <a:t>Architectural and construction solutions of buildings and structures. Engineering and technical support of the object.</a:t>
            </a:r>
          </a:p>
        </p:txBody>
      </p:sp>
      <p:pic>
        <p:nvPicPr>
          <p:cNvPr id="136" name="image20.jpeg" descr="image20.jpeg"/>
          <p:cNvPicPr>
            <a:picLocks noChangeAspect="1"/>
          </p:cNvPicPr>
          <p:nvPr/>
        </p:nvPicPr>
        <p:blipFill>
          <a:blip r:embed="rId2">
            <a:extLst/>
          </a:blip>
          <a:stretch>
            <a:fillRect/>
          </a:stretch>
        </p:blipFill>
        <p:spPr>
          <a:xfrm>
            <a:off x="4608562" y="2002211"/>
            <a:ext cx="15166876" cy="8742409"/>
          </a:xfrm>
          <a:prstGeom prst="rect">
            <a:avLst/>
          </a:prstGeom>
          <a:ln w="12700">
            <a:miter lim="400000"/>
          </a:ln>
        </p:spPr>
      </p:pic>
      <p:sp>
        <p:nvSpPr>
          <p:cNvPr id="137" name="Scope of work:"/>
          <p:cNvSpPr txBox="1"/>
          <p:nvPr/>
        </p:nvSpPr>
        <p:spPr>
          <a:xfrm>
            <a:off x="5940372" y="11083082"/>
            <a:ext cx="12503256" cy="5604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825500">
              <a:defRPr sz="3000" b="1"/>
            </a:lvl1pPr>
          </a:lstStyle>
          <a:p>
            <a:r>
              <a:t>Scope of work:</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11</a:t>
            </a:fld>
            <a:endParaRPr/>
          </a:p>
        </p:txBody>
      </p:sp>
      <p:sp>
        <p:nvSpPr>
          <p:cNvPr id="140" name="Rectangle"/>
          <p:cNvSpPr/>
          <p:nvPr/>
        </p:nvSpPr>
        <p:spPr>
          <a:xfrm>
            <a:off x="0" y="0"/>
            <a:ext cx="24384000" cy="4418783"/>
          </a:xfrm>
          <a:prstGeom prst="rect">
            <a:avLst/>
          </a:prstGeom>
          <a:solidFill>
            <a:srgbClr val="563D00">
              <a:alpha val="25114"/>
            </a:srgbClr>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141" name="Rectangle"/>
          <p:cNvSpPr/>
          <p:nvPr/>
        </p:nvSpPr>
        <p:spPr>
          <a:xfrm>
            <a:off x="6794500" y="12814300"/>
            <a:ext cx="10795000" cy="57521"/>
          </a:xfrm>
          <a:prstGeom prst="rect">
            <a:avLst/>
          </a:prstGeom>
          <a:solidFill>
            <a:srgbClr val="563D00">
              <a:alpha val="24885"/>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42" name="Rectangle"/>
          <p:cNvSpPr/>
          <p:nvPr/>
        </p:nvSpPr>
        <p:spPr>
          <a:xfrm>
            <a:off x="4406692" y="1809060"/>
            <a:ext cx="15570616" cy="9128711"/>
          </a:xfrm>
          <a:prstGeom prst="rect">
            <a:avLst/>
          </a:prstGeom>
          <a:solidFill>
            <a:srgbClr val="563D00">
              <a:alpha val="25114"/>
            </a:srgbClr>
          </a:solidFill>
          <a:ln w="12700">
            <a:miter lim="400000"/>
          </a:ln>
          <a:effectLst>
            <a:outerShdw blurRad="381000" dist="119618" rotWithShape="0">
              <a:srgbClr val="000000">
                <a:alpha val="75000"/>
              </a:srgbClr>
            </a:outerShdw>
          </a:effectLst>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143" name="Construction of a pipeline plant (PRC) at the address: Almaty, Alatau district, industrial area, 142/1, 7 Street (2019)"/>
          <p:cNvSpPr txBox="1"/>
          <p:nvPr/>
        </p:nvSpPr>
        <p:spPr>
          <a:xfrm>
            <a:off x="5940372" y="304302"/>
            <a:ext cx="12503256" cy="11054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825500">
              <a:defRPr sz="3300" b="1"/>
            </a:lvl1pPr>
          </a:lstStyle>
          <a:p>
            <a:r>
              <a:t>Construction of a pipeline plant (PRC) at the address: Almaty, Alatau district, industrial area, 142/1, 7 Street (2019)</a:t>
            </a:r>
          </a:p>
        </p:txBody>
      </p:sp>
      <p:sp>
        <p:nvSpPr>
          <p:cNvPr id="144" name="Engineering support for the project"/>
          <p:cNvSpPr txBox="1"/>
          <p:nvPr/>
        </p:nvSpPr>
        <p:spPr>
          <a:xfrm>
            <a:off x="5940372" y="11788845"/>
            <a:ext cx="12503256" cy="5234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825500">
              <a:defRPr sz="2800"/>
            </a:lvl1pPr>
          </a:lstStyle>
          <a:p>
            <a:pPr>
              <a:defRPr b="1"/>
            </a:pPr>
            <a:r>
              <a:rPr b="0"/>
              <a:t>Engineering support for the project</a:t>
            </a:r>
          </a:p>
        </p:txBody>
      </p:sp>
      <p:pic>
        <p:nvPicPr>
          <p:cNvPr id="145" name="image21.jpeg" descr="image21.jpeg"/>
          <p:cNvPicPr>
            <a:picLocks/>
          </p:cNvPicPr>
          <p:nvPr/>
        </p:nvPicPr>
        <p:blipFill>
          <a:blip r:embed="rId2">
            <a:extLst/>
          </a:blip>
          <a:stretch>
            <a:fillRect/>
          </a:stretch>
        </p:blipFill>
        <p:spPr>
          <a:xfrm>
            <a:off x="4610100" y="2004615"/>
            <a:ext cx="15163800" cy="8737601"/>
          </a:xfrm>
          <a:prstGeom prst="rect">
            <a:avLst/>
          </a:prstGeom>
          <a:ln w="12700">
            <a:miter lim="400000"/>
          </a:ln>
        </p:spPr>
      </p:pic>
      <p:sp>
        <p:nvSpPr>
          <p:cNvPr id="146" name="Scope of work:"/>
          <p:cNvSpPr txBox="1"/>
          <p:nvPr/>
        </p:nvSpPr>
        <p:spPr>
          <a:xfrm>
            <a:off x="5940372" y="11083082"/>
            <a:ext cx="12503256" cy="5604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825500">
              <a:defRPr sz="3000" b="1"/>
            </a:lvl1pPr>
          </a:lstStyle>
          <a:p>
            <a:r>
              <a:t>Scope of work:</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12</a:t>
            </a:fld>
            <a:endParaRPr/>
          </a:p>
        </p:txBody>
      </p:sp>
      <p:sp>
        <p:nvSpPr>
          <p:cNvPr id="149" name="Rectangle"/>
          <p:cNvSpPr/>
          <p:nvPr/>
        </p:nvSpPr>
        <p:spPr>
          <a:xfrm>
            <a:off x="0" y="0"/>
            <a:ext cx="24384000" cy="4418783"/>
          </a:xfrm>
          <a:prstGeom prst="rect">
            <a:avLst/>
          </a:prstGeom>
          <a:solidFill>
            <a:srgbClr val="563D00">
              <a:alpha val="25114"/>
            </a:srgbClr>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150" name="Rectangle"/>
          <p:cNvSpPr/>
          <p:nvPr/>
        </p:nvSpPr>
        <p:spPr>
          <a:xfrm>
            <a:off x="6794500" y="12814300"/>
            <a:ext cx="10795000" cy="57521"/>
          </a:xfrm>
          <a:prstGeom prst="rect">
            <a:avLst/>
          </a:prstGeom>
          <a:solidFill>
            <a:srgbClr val="563D00">
              <a:alpha val="24885"/>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51" name="Rectangle"/>
          <p:cNvSpPr/>
          <p:nvPr/>
        </p:nvSpPr>
        <p:spPr>
          <a:xfrm>
            <a:off x="4406692" y="1809060"/>
            <a:ext cx="15570616" cy="9128711"/>
          </a:xfrm>
          <a:prstGeom prst="rect">
            <a:avLst/>
          </a:prstGeom>
          <a:solidFill>
            <a:srgbClr val="563D00">
              <a:alpha val="25114"/>
            </a:srgbClr>
          </a:solidFill>
          <a:ln w="12700">
            <a:miter lim="400000"/>
          </a:ln>
          <a:effectLst>
            <a:outerShdw blurRad="381000" dist="119618" rotWithShape="0">
              <a:srgbClr val="000000">
                <a:alpha val="75000"/>
              </a:srgbClr>
            </a:outerShdw>
          </a:effectLst>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152" name="Construction of roadside service (category &quot;B&quot;) along the road of national importance &quot;Almaty-Shelek-Khorgos&quot; (new road) km 286 (2019-2020)"/>
          <p:cNvSpPr txBox="1"/>
          <p:nvPr/>
        </p:nvSpPr>
        <p:spPr>
          <a:xfrm>
            <a:off x="5508789" y="50302"/>
            <a:ext cx="13366422" cy="16134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825500">
              <a:defRPr sz="3300" b="1"/>
            </a:lvl1pPr>
          </a:lstStyle>
          <a:p>
            <a:r>
              <a:t>Construction of roadside service (category "B") along the road of national importance "Almaty-Shelek-Khorgos" (new road) km 286 (2019-2020)</a:t>
            </a:r>
          </a:p>
        </p:txBody>
      </p:sp>
      <p:pic>
        <p:nvPicPr>
          <p:cNvPr id="153" name="IMG_1693.jpeg" descr="IMG_1693.jpeg"/>
          <p:cNvPicPr>
            <a:picLocks noChangeAspect="1"/>
          </p:cNvPicPr>
          <p:nvPr/>
        </p:nvPicPr>
        <p:blipFill>
          <a:blip r:embed="rId2">
            <a:extLst/>
          </a:blip>
          <a:srcRect t="5259" b="5259"/>
          <a:stretch>
            <a:fillRect/>
          </a:stretch>
        </p:blipFill>
        <p:spPr>
          <a:xfrm>
            <a:off x="4608562" y="2002211"/>
            <a:ext cx="15166876" cy="8742409"/>
          </a:xfrm>
          <a:prstGeom prst="rect">
            <a:avLst/>
          </a:prstGeom>
          <a:ln w="12700">
            <a:miter lim="400000"/>
          </a:ln>
        </p:spPr>
      </p:pic>
      <p:sp>
        <p:nvSpPr>
          <p:cNvPr id="154" name="Architectural and construction solutions of buildings and structures. Engineering and technical support of the object."/>
          <p:cNvSpPr txBox="1"/>
          <p:nvPr/>
        </p:nvSpPr>
        <p:spPr>
          <a:xfrm>
            <a:off x="6379527" y="11649877"/>
            <a:ext cx="11624946" cy="9552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825500">
              <a:defRPr sz="2800"/>
            </a:lvl1pPr>
          </a:lstStyle>
          <a:p>
            <a:pPr>
              <a:defRPr b="1"/>
            </a:pPr>
            <a:r>
              <a:rPr b="0"/>
              <a:t>Architectural and construction solutions of buildings and structures. Engineering and technical support of the object.</a:t>
            </a:r>
          </a:p>
        </p:txBody>
      </p:sp>
      <p:sp>
        <p:nvSpPr>
          <p:cNvPr id="155" name="Scope of work:"/>
          <p:cNvSpPr txBox="1"/>
          <p:nvPr/>
        </p:nvSpPr>
        <p:spPr>
          <a:xfrm>
            <a:off x="5940372" y="11083082"/>
            <a:ext cx="12503256" cy="5604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825500">
              <a:defRPr sz="3000" b="1"/>
            </a:lvl1pPr>
          </a:lstStyle>
          <a:p>
            <a:r>
              <a:t>Scope of work:</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13</a:t>
            </a:fld>
            <a:endParaRPr/>
          </a:p>
        </p:txBody>
      </p:sp>
      <p:sp>
        <p:nvSpPr>
          <p:cNvPr id="158" name="Rectangle"/>
          <p:cNvSpPr/>
          <p:nvPr/>
        </p:nvSpPr>
        <p:spPr>
          <a:xfrm>
            <a:off x="0" y="0"/>
            <a:ext cx="24384000" cy="4418783"/>
          </a:xfrm>
          <a:prstGeom prst="rect">
            <a:avLst/>
          </a:prstGeom>
          <a:solidFill>
            <a:srgbClr val="563D00">
              <a:alpha val="25114"/>
            </a:srgbClr>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159" name="Rectangle"/>
          <p:cNvSpPr/>
          <p:nvPr/>
        </p:nvSpPr>
        <p:spPr>
          <a:xfrm>
            <a:off x="6794500" y="12814300"/>
            <a:ext cx="10795000" cy="57521"/>
          </a:xfrm>
          <a:prstGeom prst="rect">
            <a:avLst/>
          </a:prstGeom>
          <a:solidFill>
            <a:srgbClr val="563D00">
              <a:alpha val="24885"/>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60" name="Rectangle"/>
          <p:cNvSpPr/>
          <p:nvPr/>
        </p:nvSpPr>
        <p:spPr>
          <a:xfrm>
            <a:off x="4406692" y="1809060"/>
            <a:ext cx="15570616" cy="9128711"/>
          </a:xfrm>
          <a:prstGeom prst="rect">
            <a:avLst/>
          </a:prstGeom>
          <a:solidFill>
            <a:srgbClr val="563D00">
              <a:alpha val="25114"/>
            </a:srgbClr>
          </a:solidFill>
          <a:ln w="12700">
            <a:miter lim="400000"/>
          </a:ln>
          <a:effectLst>
            <a:outerShdw blurRad="381000" dist="119618" rotWithShape="0">
              <a:srgbClr val="000000">
                <a:alpha val="75000"/>
              </a:srgbClr>
            </a:outerShdw>
          </a:effectLst>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161" name="Construction of Concentration plant for processing of technogenic mineral formations &quot;Bestobe Mine&quot; with capacity of 2.5 million tons per year (2020)"/>
          <p:cNvSpPr txBox="1"/>
          <p:nvPr/>
        </p:nvSpPr>
        <p:spPr>
          <a:xfrm>
            <a:off x="5940372" y="69819"/>
            <a:ext cx="12503256" cy="16134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825500">
              <a:defRPr sz="3300" b="1"/>
            </a:lvl1pPr>
          </a:lstStyle>
          <a:p>
            <a:r>
              <a:t>Construction of Concentration plant for processing of technogenic mineral formations "Bestobe Mine" with capacity of 2.5 million tons per year (2020)</a:t>
            </a:r>
          </a:p>
        </p:txBody>
      </p:sp>
      <p:sp>
        <p:nvSpPr>
          <p:cNvPr id="162" name="Architectural and construction solutions for buildings and structures.…"/>
          <p:cNvSpPr txBox="1"/>
          <p:nvPr/>
        </p:nvSpPr>
        <p:spPr>
          <a:xfrm>
            <a:off x="5940372" y="11609947"/>
            <a:ext cx="12503256" cy="9552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defTabSz="825500">
              <a:defRPr sz="2800" b="1"/>
            </a:pPr>
            <a:r>
              <a:rPr b="0"/>
              <a:t>Architectural and construction solutions for buildings and structures.</a:t>
            </a:r>
          </a:p>
          <a:p>
            <a:pPr defTabSz="825500">
              <a:defRPr sz="2800" b="1"/>
            </a:pPr>
            <a:r>
              <a:rPr b="0"/>
              <a:t>Adaptation of supplier company materials.</a:t>
            </a:r>
          </a:p>
        </p:txBody>
      </p:sp>
      <p:pic>
        <p:nvPicPr>
          <p:cNvPr id="163" name="IMG_1694.jpeg" descr="IMG_1694.jpeg"/>
          <p:cNvPicPr>
            <a:picLocks noChangeAspect="1"/>
          </p:cNvPicPr>
          <p:nvPr/>
        </p:nvPicPr>
        <p:blipFill>
          <a:blip r:embed="rId2">
            <a:extLst/>
          </a:blip>
          <a:srcRect t="11589" b="11589"/>
          <a:stretch>
            <a:fillRect/>
          </a:stretch>
        </p:blipFill>
        <p:spPr>
          <a:xfrm>
            <a:off x="4608562" y="2002211"/>
            <a:ext cx="15166876" cy="8742409"/>
          </a:xfrm>
          <a:prstGeom prst="rect">
            <a:avLst/>
          </a:prstGeom>
          <a:ln w="12700">
            <a:miter lim="400000"/>
          </a:ln>
        </p:spPr>
      </p:pic>
      <p:sp>
        <p:nvSpPr>
          <p:cNvPr id="164" name="Scope of work:"/>
          <p:cNvSpPr txBox="1"/>
          <p:nvPr/>
        </p:nvSpPr>
        <p:spPr>
          <a:xfrm>
            <a:off x="5940372" y="11083082"/>
            <a:ext cx="12503256" cy="5604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825500">
              <a:defRPr sz="3000" b="1"/>
            </a:lvl1pPr>
          </a:lstStyle>
          <a:p>
            <a:r>
              <a:t>Scope of work:</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14</a:t>
            </a:fld>
            <a:endParaRPr/>
          </a:p>
        </p:txBody>
      </p:sp>
      <p:sp>
        <p:nvSpPr>
          <p:cNvPr id="167" name="Rectangle"/>
          <p:cNvSpPr/>
          <p:nvPr/>
        </p:nvSpPr>
        <p:spPr>
          <a:xfrm>
            <a:off x="0" y="0"/>
            <a:ext cx="24384000" cy="4418783"/>
          </a:xfrm>
          <a:prstGeom prst="rect">
            <a:avLst/>
          </a:prstGeom>
          <a:solidFill>
            <a:srgbClr val="563D00">
              <a:alpha val="25114"/>
            </a:srgbClr>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168" name="Rectangle"/>
          <p:cNvSpPr/>
          <p:nvPr/>
        </p:nvSpPr>
        <p:spPr>
          <a:xfrm>
            <a:off x="6794500" y="12814300"/>
            <a:ext cx="10795000" cy="57521"/>
          </a:xfrm>
          <a:prstGeom prst="rect">
            <a:avLst/>
          </a:prstGeom>
          <a:solidFill>
            <a:srgbClr val="563D00">
              <a:alpha val="24885"/>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69" name="Rectangle"/>
          <p:cNvSpPr/>
          <p:nvPr/>
        </p:nvSpPr>
        <p:spPr>
          <a:xfrm>
            <a:off x="4406692" y="1809060"/>
            <a:ext cx="15570616" cy="9128711"/>
          </a:xfrm>
          <a:prstGeom prst="rect">
            <a:avLst/>
          </a:prstGeom>
          <a:solidFill>
            <a:srgbClr val="563D00">
              <a:alpha val="25114"/>
            </a:srgbClr>
          </a:solidFill>
          <a:ln w="12700">
            <a:miter lim="400000"/>
          </a:ln>
          <a:effectLst>
            <a:outerShdw blurRad="381000" dist="119618" rotWithShape="0">
              <a:srgbClr val="000000">
                <a:alpha val="75000"/>
              </a:srgbClr>
            </a:outerShdw>
          </a:effectLst>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170" name="Construction of the Zholymbet Mine beneficiation plant for processing of technogenic mineral formations with a capacity of 2.5 million tons per year (2020)"/>
          <p:cNvSpPr txBox="1"/>
          <p:nvPr/>
        </p:nvSpPr>
        <p:spPr>
          <a:xfrm>
            <a:off x="5940372" y="69819"/>
            <a:ext cx="12503256" cy="16134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825500">
              <a:defRPr sz="3300" b="1"/>
            </a:lvl1pPr>
          </a:lstStyle>
          <a:p>
            <a:r>
              <a:t>Construction of the Zholymbet Mine beneficiation plant for processing of technogenic mineral formations with a capacity of 2.5 million tons per year (2020)</a:t>
            </a:r>
          </a:p>
        </p:txBody>
      </p:sp>
      <p:sp>
        <p:nvSpPr>
          <p:cNvPr id="171" name="Architectural solutions for buildings and structures"/>
          <p:cNvSpPr txBox="1"/>
          <p:nvPr/>
        </p:nvSpPr>
        <p:spPr>
          <a:xfrm>
            <a:off x="5940372" y="11825847"/>
            <a:ext cx="12503256" cy="523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825500">
              <a:defRPr sz="2800"/>
            </a:lvl1pPr>
          </a:lstStyle>
          <a:p>
            <a:pPr>
              <a:defRPr b="1"/>
            </a:pPr>
            <a:r>
              <a:rPr b="0"/>
              <a:t>Architectural solutions for buildings and structures</a:t>
            </a:r>
          </a:p>
        </p:txBody>
      </p:sp>
      <p:pic>
        <p:nvPicPr>
          <p:cNvPr id="172" name="IMG_1695.jpeg" descr="IMG_1695.jpeg"/>
          <p:cNvPicPr>
            <a:picLocks noChangeAspect="1"/>
          </p:cNvPicPr>
          <p:nvPr/>
        </p:nvPicPr>
        <p:blipFill>
          <a:blip r:embed="rId2">
            <a:extLst/>
          </a:blip>
          <a:srcRect t="11589" b="11589"/>
          <a:stretch>
            <a:fillRect/>
          </a:stretch>
        </p:blipFill>
        <p:spPr>
          <a:xfrm>
            <a:off x="4608562" y="2002211"/>
            <a:ext cx="15166876" cy="8742409"/>
          </a:xfrm>
          <a:prstGeom prst="rect">
            <a:avLst/>
          </a:prstGeom>
          <a:ln w="12700">
            <a:miter lim="400000"/>
          </a:ln>
        </p:spPr>
      </p:pic>
      <p:sp>
        <p:nvSpPr>
          <p:cNvPr id="173" name="Scope of work:"/>
          <p:cNvSpPr txBox="1"/>
          <p:nvPr/>
        </p:nvSpPr>
        <p:spPr>
          <a:xfrm>
            <a:off x="5940372" y="11083082"/>
            <a:ext cx="12503256" cy="5604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825500">
              <a:defRPr sz="3000" b="1"/>
            </a:lvl1pPr>
          </a:lstStyle>
          <a:p>
            <a:r>
              <a:t>Scope of work:</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15</a:t>
            </a:fld>
            <a:endParaRPr/>
          </a:p>
        </p:txBody>
      </p:sp>
      <p:sp>
        <p:nvSpPr>
          <p:cNvPr id="176" name="Rectangle"/>
          <p:cNvSpPr/>
          <p:nvPr/>
        </p:nvSpPr>
        <p:spPr>
          <a:xfrm>
            <a:off x="0" y="0"/>
            <a:ext cx="24384000" cy="4418783"/>
          </a:xfrm>
          <a:prstGeom prst="rect">
            <a:avLst/>
          </a:prstGeom>
          <a:solidFill>
            <a:srgbClr val="563D00">
              <a:alpha val="25114"/>
            </a:srgbClr>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177" name="Rectangle"/>
          <p:cNvSpPr/>
          <p:nvPr/>
        </p:nvSpPr>
        <p:spPr>
          <a:xfrm>
            <a:off x="6794500" y="12814300"/>
            <a:ext cx="10795000" cy="57521"/>
          </a:xfrm>
          <a:prstGeom prst="rect">
            <a:avLst/>
          </a:prstGeom>
          <a:solidFill>
            <a:srgbClr val="563D00">
              <a:alpha val="24885"/>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78" name="Rectangle"/>
          <p:cNvSpPr/>
          <p:nvPr/>
        </p:nvSpPr>
        <p:spPr>
          <a:xfrm>
            <a:off x="4406692" y="1809060"/>
            <a:ext cx="15570616" cy="9128711"/>
          </a:xfrm>
          <a:prstGeom prst="rect">
            <a:avLst/>
          </a:prstGeom>
          <a:solidFill>
            <a:srgbClr val="563D00">
              <a:alpha val="25114"/>
            </a:srgbClr>
          </a:solidFill>
          <a:ln w="12700">
            <a:miter lim="400000"/>
          </a:ln>
          <a:effectLst>
            <a:outerShdw blurRad="381000" dist="119618" rotWithShape="0">
              <a:srgbClr val="000000">
                <a:alpha val="75000"/>
              </a:srgbClr>
            </a:outerShdw>
          </a:effectLst>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179" name="Construction of a greenhouse complex covering an area of 11.8 hectares in the Republic of Kazakhstan, West Kazakhstan region, district Baiterek, Michurinskiy rural district, 2 km from Uralsk (2020)"/>
          <p:cNvSpPr txBox="1"/>
          <p:nvPr/>
        </p:nvSpPr>
        <p:spPr>
          <a:xfrm>
            <a:off x="5152921" y="50302"/>
            <a:ext cx="14078158" cy="16134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825500">
              <a:defRPr sz="3300" b="1"/>
            </a:lvl1pPr>
          </a:lstStyle>
          <a:p>
            <a:r>
              <a:t>Construction of a greenhouse complex covering an area of 11.8 hectares in the Republic of Kazakhstan, West Kazakhstan region, district Baiterek, Michurinskiy rural district, 2 km from Uralsk (2020)</a:t>
            </a:r>
          </a:p>
        </p:txBody>
      </p:sp>
      <p:sp>
        <p:nvSpPr>
          <p:cNvPr id="180" name="Architectural and construction solutions for buildings and structures.…"/>
          <p:cNvSpPr txBox="1"/>
          <p:nvPr/>
        </p:nvSpPr>
        <p:spPr>
          <a:xfrm>
            <a:off x="5940372" y="11609947"/>
            <a:ext cx="12503256" cy="9552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defTabSz="825500">
              <a:defRPr sz="2800" b="1"/>
            </a:pPr>
            <a:r>
              <a:rPr b="0"/>
              <a:t>Architectural and construction solutions for buildings and structures.</a:t>
            </a:r>
          </a:p>
          <a:p>
            <a:pPr defTabSz="825500">
              <a:defRPr sz="2800" b="1"/>
            </a:pPr>
            <a:r>
              <a:rPr b="0"/>
              <a:t>Adaptation of supplier company materials.</a:t>
            </a:r>
          </a:p>
        </p:txBody>
      </p:sp>
      <p:pic>
        <p:nvPicPr>
          <p:cNvPr id="181" name="Image" descr="Image"/>
          <p:cNvPicPr>
            <a:picLocks/>
          </p:cNvPicPr>
          <p:nvPr/>
        </p:nvPicPr>
        <p:blipFill>
          <a:blip r:embed="rId2">
            <a:extLst/>
          </a:blip>
          <a:stretch>
            <a:fillRect/>
          </a:stretch>
        </p:blipFill>
        <p:spPr>
          <a:xfrm>
            <a:off x="4610100" y="2004615"/>
            <a:ext cx="15163800" cy="8737601"/>
          </a:xfrm>
          <a:prstGeom prst="rect">
            <a:avLst/>
          </a:prstGeom>
          <a:ln w="12700">
            <a:miter lim="400000"/>
          </a:ln>
        </p:spPr>
      </p:pic>
      <p:sp>
        <p:nvSpPr>
          <p:cNvPr id="182" name="Scope of work:"/>
          <p:cNvSpPr txBox="1"/>
          <p:nvPr/>
        </p:nvSpPr>
        <p:spPr>
          <a:xfrm>
            <a:off x="5940372" y="11083082"/>
            <a:ext cx="12503256" cy="5604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825500">
              <a:defRPr sz="3000" b="1"/>
            </a:lvl1pPr>
          </a:lstStyle>
          <a:p>
            <a:r>
              <a:t>Scope of work:</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16</a:t>
            </a:fld>
            <a:endParaRPr/>
          </a:p>
        </p:txBody>
      </p:sp>
      <p:sp>
        <p:nvSpPr>
          <p:cNvPr id="185" name="Rectangle"/>
          <p:cNvSpPr/>
          <p:nvPr/>
        </p:nvSpPr>
        <p:spPr>
          <a:xfrm>
            <a:off x="0" y="0"/>
            <a:ext cx="24384000" cy="4418783"/>
          </a:xfrm>
          <a:prstGeom prst="rect">
            <a:avLst/>
          </a:prstGeom>
          <a:solidFill>
            <a:srgbClr val="563D00">
              <a:alpha val="25114"/>
            </a:srgbClr>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186" name="Rectangle"/>
          <p:cNvSpPr/>
          <p:nvPr/>
        </p:nvSpPr>
        <p:spPr>
          <a:xfrm>
            <a:off x="6794500" y="12814300"/>
            <a:ext cx="10795000" cy="57521"/>
          </a:xfrm>
          <a:prstGeom prst="rect">
            <a:avLst/>
          </a:prstGeom>
          <a:solidFill>
            <a:srgbClr val="563D00">
              <a:alpha val="24885"/>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87" name="Rectangle"/>
          <p:cNvSpPr/>
          <p:nvPr/>
        </p:nvSpPr>
        <p:spPr>
          <a:xfrm>
            <a:off x="4406692" y="1809060"/>
            <a:ext cx="15570616" cy="9128711"/>
          </a:xfrm>
          <a:prstGeom prst="rect">
            <a:avLst/>
          </a:prstGeom>
          <a:solidFill>
            <a:srgbClr val="563D00">
              <a:alpha val="25114"/>
            </a:srgbClr>
          </a:solidFill>
          <a:ln w="12700">
            <a:miter lim="400000"/>
          </a:ln>
          <a:effectLst>
            <a:outerShdw blurRad="381000" dist="119618" rotWithShape="0">
              <a:srgbClr val="000000">
                <a:alpha val="75000"/>
              </a:srgbClr>
            </a:outerShdw>
          </a:effectLst>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188" name="Greenhouse complex for growing lemons (Limonarium), located in Alatau district, Mambetova street, plot 1/141, Almaty (2021)"/>
          <p:cNvSpPr txBox="1"/>
          <p:nvPr/>
        </p:nvSpPr>
        <p:spPr>
          <a:xfrm>
            <a:off x="5940372" y="50302"/>
            <a:ext cx="12503256" cy="16134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825500">
              <a:defRPr sz="3300" b="1"/>
            </a:lvl1pPr>
          </a:lstStyle>
          <a:p>
            <a:r>
              <a:t>Greenhouse complex for growing lemons (Limonarium), located in Alatau district, Mambetova street, plot 1/141, Almaty (2021)</a:t>
            </a:r>
          </a:p>
        </p:txBody>
      </p:sp>
      <p:sp>
        <p:nvSpPr>
          <p:cNvPr id="189" name="Architectural solutions for buildings and structures."/>
          <p:cNvSpPr txBox="1"/>
          <p:nvPr/>
        </p:nvSpPr>
        <p:spPr>
          <a:xfrm>
            <a:off x="5940372" y="11825847"/>
            <a:ext cx="12503256" cy="523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825500">
              <a:defRPr sz="2800"/>
            </a:lvl1pPr>
          </a:lstStyle>
          <a:p>
            <a:pPr>
              <a:defRPr b="1"/>
            </a:pPr>
            <a:r>
              <a:rPr b="0"/>
              <a:t>Architectural solutions for buildings and structures.</a:t>
            </a:r>
          </a:p>
        </p:txBody>
      </p:sp>
      <p:pic>
        <p:nvPicPr>
          <p:cNvPr id="190" name="IMG_1696.png" descr="IMG_1696.png"/>
          <p:cNvPicPr>
            <a:picLocks noChangeAspect="1"/>
          </p:cNvPicPr>
          <p:nvPr/>
        </p:nvPicPr>
        <p:blipFill>
          <a:blip r:embed="rId2">
            <a:extLst/>
          </a:blip>
          <a:srcRect t="5493" b="5493"/>
          <a:stretch>
            <a:fillRect/>
          </a:stretch>
        </p:blipFill>
        <p:spPr>
          <a:xfrm>
            <a:off x="4608562" y="2002211"/>
            <a:ext cx="15166876" cy="8742409"/>
          </a:xfrm>
          <a:prstGeom prst="rect">
            <a:avLst/>
          </a:prstGeom>
          <a:ln w="12700">
            <a:miter lim="400000"/>
          </a:ln>
        </p:spPr>
      </p:pic>
      <p:sp>
        <p:nvSpPr>
          <p:cNvPr id="191" name="Scope of work:"/>
          <p:cNvSpPr txBox="1"/>
          <p:nvPr/>
        </p:nvSpPr>
        <p:spPr>
          <a:xfrm>
            <a:off x="5940372" y="11083082"/>
            <a:ext cx="12503256" cy="5604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825500">
              <a:defRPr sz="3000" b="1"/>
            </a:lvl1pPr>
          </a:lstStyle>
          <a:p>
            <a:r>
              <a:t>Scope of work:</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17</a:t>
            </a:fld>
            <a:endParaRPr/>
          </a:p>
        </p:txBody>
      </p:sp>
      <p:sp>
        <p:nvSpPr>
          <p:cNvPr id="194" name="Rectangle"/>
          <p:cNvSpPr/>
          <p:nvPr/>
        </p:nvSpPr>
        <p:spPr>
          <a:xfrm>
            <a:off x="0" y="0"/>
            <a:ext cx="24384000" cy="4418783"/>
          </a:xfrm>
          <a:prstGeom prst="rect">
            <a:avLst/>
          </a:prstGeom>
          <a:solidFill>
            <a:srgbClr val="563D00">
              <a:alpha val="24885"/>
            </a:srgbClr>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195" name="Rectangle"/>
          <p:cNvSpPr/>
          <p:nvPr/>
        </p:nvSpPr>
        <p:spPr>
          <a:xfrm>
            <a:off x="6794500" y="13743037"/>
            <a:ext cx="10795000" cy="57521"/>
          </a:xfrm>
          <a:prstGeom prst="rect">
            <a:avLst/>
          </a:prstGeom>
          <a:solidFill>
            <a:srgbClr val="563D00">
              <a:alpha val="24885"/>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96" name="Rectangle"/>
          <p:cNvSpPr/>
          <p:nvPr/>
        </p:nvSpPr>
        <p:spPr>
          <a:xfrm>
            <a:off x="4406692" y="1809060"/>
            <a:ext cx="15570616" cy="9128711"/>
          </a:xfrm>
          <a:prstGeom prst="rect">
            <a:avLst/>
          </a:prstGeom>
          <a:solidFill>
            <a:srgbClr val="563D00">
              <a:alpha val="25114"/>
            </a:srgbClr>
          </a:solidFill>
          <a:ln w="12700">
            <a:miter lim="400000"/>
          </a:ln>
          <a:effectLst>
            <a:outerShdw blurRad="381000" dist="119618" rotWithShape="0">
              <a:srgbClr val="000000">
                <a:alpha val="75000"/>
              </a:srgbClr>
            </a:outerShdw>
          </a:effectLst>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197" name="Construction of a greenhouse complex of 8 hectares in Alatau district, Industrial Zone of Almaty (2021)"/>
          <p:cNvSpPr txBox="1"/>
          <p:nvPr/>
        </p:nvSpPr>
        <p:spPr>
          <a:xfrm>
            <a:off x="5940372" y="317500"/>
            <a:ext cx="12503256" cy="11054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825500">
              <a:defRPr sz="3300" b="1"/>
            </a:lvl1pPr>
          </a:lstStyle>
          <a:p>
            <a:r>
              <a:t>Construction of a greenhouse complex of 8 hectares in Alatau district, Industrial Zone of Almaty (2021)</a:t>
            </a:r>
          </a:p>
        </p:txBody>
      </p:sp>
      <p:sp>
        <p:nvSpPr>
          <p:cNvPr id="198" name="Architectural and construction solutions of buildings and structures.…"/>
          <p:cNvSpPr txBox="1"/>
          <p:nvPr/>
        </p:nvSpPr>
        <p:spPr>
          <a:xfrm>
            <a:off x="5940372" y="11550283"/>
            <a:ext cx="12503256" cy="13870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defTabSz="825500">
              <a:defRPr sz="2800" b="1"/>
            </a:pPr>
            <a:r>
              <a:rPr b="0"/>
              <a:t>Architectural and construction solutions of buildings and structures.</a:t>
            </a:r>
          </a:p>
          <a:p>
            <a:pPr defTabSz="825500">
              <a:defRPr sz="2800" b="1"/>
            </a:pPr>
            <a:r>
              <a:rPr b="0"/>
              <a:t>Engineering and technical support of the object.</a:t>
            </a:r>
          </a:p>
          <a:p>
            <a:pPr defTabSz="825500">
              <a:defRPr sz="2800" b="1"/>
            </a:pPr>
            <a:r>
              <a:rPr b="0"/>
              <a:t>Adaptation of materials of the supplier company.</a:t>
            </a:r>
          </a:p>
        </p:txBody>
      </p:sp>
      <p:pic>
        <p:nvPicPr>
          <p:cNvPr id="199" name="IMG_1697.jpeg" descr="IMG_1697.jpeg"/>
          <p:cNvPicPr>
            <a:picLocks noChangeAspect="1"/>
          </p:cNvPicPr>
          <p:nvPr/>
        </p:nvPicPr>
        <p:blipFill>
          <a:blip r:embed="rId2">
            <a:extLst/>
          </a:blip>
          <a:srcRect t="9107" b="9107"/>
          <a:stretch>
            <a:fillRect/>
          </a:stretch>
        </p:blipFill>
        <p:spPr>
          <a:xfrm>
            <a:off x="4608562" y="2002211"/>
            <a:ext cx="15166876" cy="8742409"/>
          </a:xfrm>
          <a:prstGeom prst="rect">
            <a:avLst/>
          </a:prstGeom>
          <a:ln w="12700">
            <a:miter lim="400000"/>
          </a:ln>
        </p:spPr>
      </p:pic>
      <p:sp>
        <p:nvSpPr>
          <p:cNvPr id="200" name="Scope of work:"/>
          <p:cNvSpPr txBox="1"/>
          <p:nvPr/>
        </p:nvSpPr>
        <p:spPr>
          <a:xfrm>
            <a:off x="5940372" y="11010900"/>
            <a:ext cx="12503256" cy="5604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825500">
              <a:defRPr sz="3000" b="1"/>
            </a:lvl1pPr>
          </a:lstStyle>
          <a:p>
            <a:r>
              <a:t>Scope of work:</a:t>
            </a:r>
          </a:p>
        </p:txBody>
      </p:sp>
      <p:sp>
        <p:nvSpPr>
          <p:cNvPr id="201" name="Rectangle"/>
          <p:cNvSpPr/>
          <p:nvPr/>
        </p:nvSpPr>
        <p:spPr>
          <a:xfrm>
            <a:off x="6794500" y="12954000"/>
            <a:ext cx="10795000" cy="57521"/>
          </a:xfrm>
          <a:prstGeom prst="rect">
            <a:avLst/>
          </a:prstGeom>
          <a:solidFill>
            <a:srgbClr val="563D00">
              <a:alpha val="24885"/>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18</a:t>
            </a:fld>
            <a:endParaRPr/>
          </a:p>
        </p:txBody>
      </p:sp>
      <p:sp>
        <p:nvSpPr>
          <p:cNvPr id="204" name="Rectangle"/>
          <p:cNvSpPr/>
          <p:nvPr/>
        </p:nvSpPr>
        <p:spPr>
          <a:xfrm>
            <a:off x="0" y="0"/>
            <a:ext cx="24384000" cy="4418783"/>
          </a:xfrm>
          <a:prstGeom prst="rect">
            <a:avLst/>
          </a:prstGeom>
          <a:solidFill>
            <a:srgbClr val="563D00">
              <a:alpha val="25114"/>
            </a:srgbClr>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205" name="Rectangle"/>
          <p:cNvSpPr/>
          <p:nvPr/>
        </p:nvSpPr>
        <p:spPr>
          <a:xfrm>
            <a:off x="6794500" y="12814300"/>
            <a:ext cx="10795000" cy="57521"/>
          </a:xfrm>
          <a:prstGeom prst="rect">
            <a:avLst/>
          </a:prstGeom>
          <a:solidFill>
            <a:srgbClr val="563D00">
              <a:alpha val="24885"/>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06" name="Rectangle"/>
          <p:cNvSpPr/>
          <p:nvPr/>
        </p:nvSpPr>
        <p:spPr>
          <a:xfrm>
            <a:off x="4406692" y="1809060"/>
            <a:ext cx="15570616" cy="9128711"/>
          </a:xfrm>
          <a:prstGeom prst="rect">
            <a:avLst/>
          </a:prstGeom>
          <a:solidFill>
            <a:srgbClr val="563D00">
              <a:alpha val="25114"/>
            </a:srgbClr>
          </a:solidFill>
          <a:ln w="12700">
            <a:miter lim="400000"/>
          </a:ln>
          <a:effectLst>
            <a:outerShdw blurRad="381000" dist="119618" rotWithShape="0">
              <a:srgbClr val="000000">
                <a:alpha val="75000"/>
              </a:srgbClr>
            </a:outerShdw>
          </a:effectLst>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207" name="Construction of an industrial enterprise for the production of drip irrigation systems &quot;Metzer&quot; at: Almaty, Alatau district, Algabas district, 138-a, 7 (2022)"/>
          <p:cNvSpPr txBox="1"/>
          <p:nvPr/>
        </p:nvSpPr>
        <p:spPr>
          <a:xfrm>
            <a:off x="5433073" y="50302"/>
            <a:ext cx="13517855" cy="16134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825500">
              <a:defRPr sz="3300" b="1"/>
            </a:lvl1pPr>
          </a:lstStyle>
          <a:p>
            <a:r>
              <a:t>Construction of an industrial enterprise for the production of drip irrigation systems "Metzer" at: Almaty, Alatau district, Algabas district, 138-a, 7 (2022)</a:t>
            </a:r>
          </a:p>
        </p:txBody>
      </p:sp>
      <p:sp>
        <p:nvSpPr>
          <p:cNvPr id="208" name="Architectural and construction solutions of buildings and structures.…"/>
          <p:cNvSpPr txBox="1"/>
          <p:nvPr/>
        </p:nvSpPr>
        <p:spPr>
          <a:xfrm>
            <a:off x="5940372" y="11609947"/>
            <a:ext cx="12503256" cy="9552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defTabSz="825500">
              <a:defRPr sz="2800" b="1"/>
            </a:pPr>
            <a:r>
              <a:rPr b="0"/>
              <a:t>Architectural and construction solutions of buildings and structures.</a:t>
            </a:r>
          </a:p>
          <a:p>
            <a:pPr defTabSz="825500">
              <a:defRPr sz="2800" b="1"/>
            </a:pPr>
            <a:r>
              <a:rPr b="0"/>
              <a:t>Engineering and technical support of the object.</a:t>
            </a:r>
          </a:p>
        </p:txBody>
      </p:sp>
      <p:pic>
        <p:nvPicPr>
          <p:cNvPr id="209" name="IMG_1698.jpeg" descr="IMG_1698.jpeg"/>
          <p:cNvPicPr>
            <a:picLocks noChangeAspect="1"/>
          </p:cNvPicPr>
          <p:nvPr/>
        </p:nvPicPr>
        <p:blipFill>
          <a:blip r:embed="rId2">
            <a:extLst/>
          </a:blip>
          <a:srcRect t="1740" b="1740"/>
          <a:stretch>
            <a:fillRect/>
          </a:stretch>
        </p:blipFill>
        <p:spPr>
          <a:xfrm>
            <a:off x="4608562" y="2002211"/>
            <a:ext cx="15166876" cy="8742409"/>
          </a:xfrm>
          <a:prstGeom prst="rect">
            <a:avLst/>
          </a:prstGeom>
          <a:ln w="12700">
            <a:miter lim="400000"/>
          </a:ln>
        </p:spPr>
      </p:pic>
      <p:sp>
        <p:nvSpPr>
          <p:cNvPr id="210" name="Scope of work:"/>
          <p:cNvSpPr txBox="1"/>
          <p:nvPr/>
        </p:nvSpPr>
        <p:spPr>
          <a:xfrm>
            <a:off x="5940372" y="11083082"/>
            <a:ext cx="12503256" cy="5604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825500">
              <a:defRPr sz="3000" b="1"/>
            </a:lvl1pPr>
          </a:lstStyle>
          <a:p>
            <a:r>
              <a:t>Scope of work:</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19</a:t>
            </a:fld>
            <a:endParaRPr/>
          </a:p>
        </p:txBody>
      </p:sp>
      <p:sp>
        <p:nvSpPr>
          <p:cNvPr id="213" name="Rectangle"/>
          <p:cNvSpPr/>
          <p:nvPr/>
        </p:nvSpPr>
        <p:spPr>
          <a:xfrm>
            <a:off x="0" y="0"/>
            <a:ext cx="24384000" cy="4418783"/>
          </a:xfrm>
          <a:prstGeom prst="rect">
            <a:avLst/>
          </a:prstGeom>
          <a:solidFill>
            <a:srgbClr val="563D00">
              <a:alpha val="25114"/>
            </a:srgbClr>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214" name="Rectangle"/>
          <p:cNvSpPr/>
          <p:nvPr/>
        </p:nvSpPr>
        <p:spPr>
          <a:xfrm>
            <a:off x="6794500" y="12814300"/>
            <a:ext cx="10795000" cy="57521"/>
          </a:xfrm>
          <a:prstGeom prst="rect">
            <a:avLst/>
          </a:prstGeom>
          <a:solidFill>
            <a:srgbClr val="563D00">
              <a:alpha val="24885"/>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15" name="Rectangle"/>
          <p:cNvSpPr/>
          <p:nvPr/>
        </p:nvSpPr>
        <p:spPr>
          <a:xfrm>
            <a:off x="4406692" y="1809060"/>
            <a:ext cx="15570616" cy="9128711"/>
          </a:xfrm>
          <a:prstGeom prst="rect">
            <a:avLst/>
          </a:prstGeom>
          <a:solidFill>
            <a:srgbClr val="563D00">
              <a:alpha val="25114"/>
            </a:srgbClr>
          </a:solidFill>
          <a:ln w="12700">
            <a:miter lim="400000"/>
          </a:ln>
          <a:effectLst>
            <a:outerShdw blurRad="381000" dist="119618" rotWithShape="0">
              <a:srgbClr val="000000">
                <a:alpha val="75000"/>
              </a:srgbClr>
            </a:outerShdw>
          </a:effectLst>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216" name="Construction of a hypermarket. Medeu district, Kuldzhinsky trakt, plot No. 22/4 (2022)"/>
          <p:cNvSpPr txBox="1"/>
          <p:nvPr/>
        </p:nvSpPr>
        <p:spPr>
          <a:xfrm>
            <a:off x="5940372" y="323819"/>
            <a:ext cx="12503256" cy="11054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825500">
              <a:defRPr sz="3300" b="1"/>
            </a:lvl1pPr>
          </a:lstStyle>
          <a:p>
            <a:r>
              <a:t>Construction of a hypermarket. Medeu district, Kuldzhinsky trakt, plot No. 22/4 (2022)</a:t>
            </a:r>
          </a:p>
        </p:txBody>
      </p:sp>
      <p:sp>
        <p:nvSpPr>
          <p:cNvPr id="217" name="Architectural and construction solutions of buildings and structures.…"/>
          <p:cNvSpPr txBox="1"/>
          <p:nvPr/>
        </p:nvSpPr>
        <p:spPr>
          <a:xfrm>
            <a:off x="5940372" y="11609947"/>
            <a:ext cx="12503256" cy="9552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defTabSz="825500">
              <a:defRPr sz="2800" b="1"/>
            </a:pPr>
            <a:r>
              <a:rPr b="0"/>
              <a:t>Architectural and construction solutions of buildings and structures.</a:t>
            </a:r>
          </a:p>
          <a:p>
            <a:pPr defTabSz="825500">
              <a:defRPr sz="2800" b="1"/>
            </a:pPr>
            <a:r>
              <a:rPr b="0"/>
              <a:t>Engineering and technical support of the object.</a:t>
            </a:r>
          </a:p>
        </p:txBody>
      </p:sp>
      <p:pic>
        <p:nvPicPr>
          <p:cNvPr id="218" name="IMG_1699.jpeg" descr="IMG_1699.jpeg"/>
          <p:cNvPicPr>
            <a:picLocks noChangeAspect="1"/>
          </p:cNvPicPr>
          <p:nvPr/>
        </p:nvPicPr>
        <p:blipFill>
          <a:blip r:embed="rId2">
            <a:extLst/>
          </a:blip>
          <a:srcRect l="1177" r="1177"/>
          <a:stretch>
            <a:fillRect/>
          </a:stretch>
        </p:blipFill>
        <p:spPr>
          <a:xfrm>
            <a:off x="4608562" y="2002211"/>
            <a:ext cx="15166876" cy="8742409"/>
          </a:xfrm>
          <a:prstGeom prst="rect">
            <a:avLst/>
          </a:prstGeom>
          <a:ln w="12700">
            <a:miter lim="400000"/>
          </a:ln>
        </p:spPr>
      </p:pic>
      <p:sp>
        <p:nvSpPr>
          <p:cNvPr id="219" name="Scope of work:"/>
          <p:cNvSpPr txBox="1"/>
          <p:nvPr/>
        </p:nvSpPr>
        <p:spPr>
          <a:xfrm>
            <a:off x="5940372" y="11083082"/>
            <a:ext cx="12503256" cy="5604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825500">
              <a:defRPr sz="3000" b="1"/>
            </a:lvl1pPr>
          </a:lstStyle>
          <a:p>
            <a:r>
              <a:t>Scope of work:</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a:t>
            </a:fld>
            <a:endParaRPr/>
          </a:p>
        </p:txBody>
      </p:sp>
      <p:sp>
        <p:nvSpPr>
          <p:cNvPr id="33" name="Rectangle"/>
          <p:cNvSpPr/>
          <p:nvPr/>
        </p:nvSpPr>
        <p:spPr>
          <a:xfrm>
            <a:off x="17386300" y="-377"/>
            <a:ext cx="6997700" cy="13716753"/>
          </a:xfrm>
          <a:prstGeom prst="rect">
            <a:avLst/>
          </a:prstGeom>
          <a:solidFill>
            <a:srgbClr val="563D00">
              <a:alpha val="25114"/>
            </a:srgbClr>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34" name="Triangle"/>
          <p:cNvSpPr/>
          <p:nvPr/>
        </p:nvSpPr>
        <p:spPr>
          <a:xfrm rot="10800000">
            <a:off x="13055600" y="0"/>
            <a:ext cx="4330700" cy="67129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563D00">
              <a:alpha val="25114"/>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35" name="IMG_1690.png" descr="IMG_1690.png"/>
          <p:cNvPicPr>
            <a:picLocks/>
          </p:cNvPicPr>
          <p:nvPr/>
        </p:nvPicPr>
        <p:blipFill>
          <a:blip r:embed="rId2">
            <a:alphaModFix amt="81050"/>
            <a:extLst/>
          </a:blip>
          <a:srcRect l="22712" t="9636" r="22151" b="33184"/>
          <a:stretch>
            <a:fillRect/>
          </a:stretch>
        </p:blipFill>
        <p:spPr>
          <a:xfrm>
            <a:off x="13639800" y="927100"/>
            <a:ext cx="9257666" cy="11890828"/>
          </a:xfrm>
          <a:prstGeom prst="rect">
            <a:avLst/>
          </a:prstGeom>
          <a:ln w="12700">
            <a:miter lim="400000"/>
          </a:ln>
        </p:spPr>
      </p:pic>
      <p:sp>
        <p:nvSpPr>
          <p:cNvPr id="36" name="Rectangle"/>
          <p:cNvSpPr/>
          <p:nvPr/>
        </p:nvSpPr>
        <p:spPr>
          <a:xfrm>
            <a:off x="0" y="914400"/>
            <a:ext cx="1738840" cy="314204"/>
          </a:xfrm>
          <a:prstGeom prst="rect">
            <a:avLst/>
          </a:prstGeom>
          <a:solidFill>
            <a:srgbClr val="563D00">
              <a:alpha val="25342"/>
            </a:srgbClr>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37" name="Nur - Tas"/>
          <p:cNvSpPr txBox="1"/>
          <p:nvPr/>
        </p:nvSpPr>
        <p:spPr>
          <a:xfrm>
            <a:off x="1566581" y="809958"/>
            <a:ext cx="2569270" cy="523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825500">
              <a:defRPr sz="2800" b="1">
                <a:solidFill>
                  <a:srgbClr val="474747"/>
                </a:solidFill>
              </a:defRPr>
            </a:lvl1pPr>
          </a:lstStyle>
          <a:p>
            <a:r>
              <a:t>Nur - Tas</a:t>
            </a:r>
          </a:p>
        </p:txBody>
      </p:sp>
      <p:sp>
        <p:nvSpPr>
          <p:cNvPr id="38" name="Rectangle"/>
          <p:cNvSpPr/>
          <p:nvPr/>
        </p:nvSpPr>
        <p:spPr>
          <a:xfrm>
            <a:off x="6984241" y="12810831"/>
            <a:ext cx="11938001" cy="57522"/>
          </a:xfrm>
          <a:prstGeom prst="rect">
            <a:avLst/>
          </a:prstGeom>
          <a:solidFill>
            <a:srgbClr val="563D00">
              <a:alpha val="24885"/>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39" name="about US"/>
          <p:cNvSpPr txBox="1"/>
          <p:nvPr/>
        </p:nvSpPr>
        <p:spPr>
          <a:xfrm>
            <a:off x="1955800" y="3227166"/>
            <a:ext cx="3387006" cy="7958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825500">
              <a:defRPr sz="4600" b="1">
                <a:solidFill>
                  <a:srgbClr val="474747"/>
                </a:solidFill>
              </a:defRPr>
            </a:lvl1pPr>
          </a:lstStyle>
          <a:p>
            <a:r>
              <a:t>about US</a:t>
            </a:r>
          </a:p>
        </p:txBody>
      </p:sp>
      <p:sp>
        <p:nvSpPr>
          <p:cNvPr id="40" name="“Nur-Tas” LLP"/>
          <p:cNvSpPr txBox="1"/>
          <p:nvPr/>
        </p:nvSpPr>
        <p:spPr>
          <a:xfrm>
            <a:off x="3403600" y="4521200"/>
            <a:ext cx="3052157" cy="5727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825500">
              <a:defRPr sz="3100" b="1">
                <a:solidFill>
                  <a:srgbClr val="474747"/>
                </a:solidFill>
              </a:defRPr>
            </a:lvl1pPr>
          </a:lstStyle>
          <a:p>
            <a:r>
              <a:t>“Nur-Tas” LLP</a:t>
            </a:r>
          </a:p>
        </p:txBody>
      </p:sp>
      <p:sp>
        <p:nvSpPr>
          <p:cNvPr id="41" name="Rectangle"/>
          <p:cNvSpPr/>
          <p:nvPr/>
        </p:nvSpPr>
        <p:spPr>
          <a:xfrm>
            <a:off x="2374377" y="3978468"/>
            <a:ext cx="3172551" cy="42228"/>
          </a:xfrm>
          <a:prstGeom prst="rect">
            <a:avLst/>
          </a:prstGeom>
          <a:solidFill>
            <a:srgbClr val="563D00">
              <a:alpha val="25342"/>
            </a:srgbClr>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42" name="Project company Nur-Tas LLP (BIN 980140009712)"/>
          <p:cNvSpPr txBox="1"/>
          <p:nvPr/>
        </p:nvSpPr>
        <p:spPr>
          <a:xfrm>
            <a:off x="3586550" y="5166485"/>
            <a:ext cx="11019216" cy="4490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825500">
              <a:defRPr sz="2300">
                <a:solidFill>
                  <a:srgbClr val="474747"/>
                </a:solidFill>
              </a:defRPr>
            </a:lvl1pPr>
          </a:lstStyle>
          <a:p>
            <a:pPr>
              <a:defRPr b="1"/>
            </a:pPr>
            <a:r>
              <a:rPr b="0"/>
              <a:t>Project company Nur-Tas LLP (BIN 980140009712)</a:t>
            </a:r>
          </a:p>
        </p:txBody>
      </p:sp>
      <p:sp>
        <p:nvSpPr>
          <p:cNvPr id="43" name="Head Quarter:"/>
          <p:cNvSpPr txBox="1"/>
          <p:nvPr/>
        </p:nvSpPr>
        <p:spPr>
          <a:xfrm>
            <a:off x="2882900" y="6511705"/>
            <a:ext cx="4158898" cy="5727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825500">
              <a:defRPr sz="3100" b="1">
                <a:solidFill>
                  <a:srgbClr val="474747"/>
                </a:solidFill>
              </a:defRPr>
            </a:lvl1pPr>
          </a:lstStyle>
          <a:p>
            <a:r>
              <a:t>Head Quarter:</a:t>
            </a:r>
          </a:p>
        </p:txBody>
      </p:sp>
      <p:sp>
        <p:nvSpPr>
          <p:cNvPr id="44" name="RK, city of Almaty, 42 Timiryazeva St., building 23A, office 236…"/>
          <p:cNvSpPr txBox="1"/>
          <p:nvPr/>
        </p:nvSpPr>
        <p:spPr>
          <a:xfrm>
            <a:off x="3873500" y="7230168"/>
            <a:ext cx="8350541" cy="11602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825500">
              <a:defRPr sz="2300" b="1">
                <a:solidFill>
                  <a:srgbClr val="474747"/>
                </a:solidFill>
              </a:defRPr>
            </a:pPr>
            <a:r>
              <a:rPr b="0"/>
              <a:t>RK, city of Almaty, 42 Timiryazeva St., building 23A, office 236</a:t>
            </a:r>
          </a:p>
          <a:p>
            <a:pPr algn="l" defTabSz="825500">
              <a:defRPr sz="2300" b="1">
                <a:solidFill>
                  <a:srgbClr val="474747"/>
                </a:solidFill>
              </a:defRPr>
            </a:pPr>
            <a:r>
              <a:rPr b="0"/>
              <a:t>Taxation regime: General Law (VAT 12%)</a:t>
            </a:r>
          </a:p>
          <a:p>
            <a:pPr algn="l" defTabSz="825500">
              <a:defRPr sz="2300" b="1">
                <a:solidFill>
                  <a:srgbClr val="474747"/>
                </a:solidFill>
              </a:defRPr>
            </a:pPr>
            <a:r>
              <a:rPr b="0"/>
              <a:t>Number of employees: 40 persons</a:t>
            </a:r>
          </a:p>
        </p:txBody>
      </p:sp>
      <p:sp>
        <p:nvSpPr>
          <p:cNvPr id="45" name="The main areas of activity:"/>
          <p:cNvSpPr txBox="1"/>
          <p:nvPr/>
        </p:nvSpPr>
        <p:spPr>
          <a:xfrm>
            <a:off x="3492500" y="8517220"/>
            <a:ext cx="5256713" cy="5727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825500">
              <a:defRPr sz="3100" b="1">
                <a:solidFill>
                  <a:srgbClr val="474747"/>
                </a:solidFill>
              </a:defRPr>
            </a:lvl1pPr>
          </a:lstStyle>
          <a:p>
            <a:r>
              <a:t>The main areas of activity:</a:t>
            </a:r>
          </a:p>
        </p:txBody>
      </p:sp>
      <p:sp>
        <p:nvSpPr>
          <p:cNvPr id="46" name="Engineering surveys"/>
          <p:cNvSpPr txBox="1"/>
          <p:nvPr/>
        </p:nvSpPr>
        <p:spPr>
          <a:xfrm>
            <a:off x="3873500" y="9346438"/>
            <a:ext cx="3808098" cy="4490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825500">
              <a:defRPr sz="2300">
                <a:solidFill>
                  <a:srgbClr val="474747"/>
                </a:solidFill>
              </a:defRPr>
            </a:lvl1pPr>
          </a:lstStyle>
          <a:p>
            <a:pPr>
              <a:defRPr b="1"/>
            </a:pPr>
            <a:r>
              <a:rPr b="0"/>
              <a:t>Engineering surveys</a:t>
            </a:r>
          </a:p>
        </p:txBody>
      </p:sp>
      <p:sp>
        <p:nvSpPr>
          <p:cNvPr id="47" name="Architectural and structural design"/>
          <p:cNvSpPr txBox="1"/>
          <p:nvPr/>
        </p:nvSpPr>
        <p:spPr>
          <a:xfrm>
            <a:off x="3873500" y="9817278"/>
            <a:ext cx="6512473" cy="4490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825500">
              <a:defRPr sz="2300">
                <a:solidFill>
                  <a:srgbClr val="474747"/>
                </a:solidFill>
              </a:defRPr>
            </a:lvl1pPr>
          </a:lstStyle>
          <a:p>
            <a:pPr>
              <a:defRPr b="1"/>
            </a:pPr>
            <a:r>
              <a:rPr b="0"/>
              <a:t>Architectural and structural design</a:t>
            </a:r>
          </a:p>
        </p:txBody>
      </p:sp>
      <p:sp>
        <p:nvSpPr>
          <p:cNvPr id="48" name="Arrow 11"/>
          <p:cNvSpPr/>
          <p:nvPr/>
        </p:nvSpPr>
        <p:spPr>
          <a:xfrm>
            <a:off x="2565400" y="5177827"/>
            <a:ext cx="566255" cy="426338"/>
          </a:xfrm>
          <a:custGeom>
            <a:avLst/>
            <a:gdLst/>
            <a:ahLst/>
            <a:cxnLst>
              <a:cxn ang="0">
                <a:pos x="wd2" y="hd2"/>
              </a:cxn>
              <a:cxn ang="5400000">
                <a:pos x="wd2" y="hd2"/>
              </a:cxn>
              <a:cxn ang="10800000">
                <a:pos x="wd2" y="hd2"/>
              </a:cxn>
              <a:cxn ang="16200000">
                <a:pos x="wd2" y="hd2"/>
              </a:cxn>
            </a:cxnLst>
            <a:rect l="0" t="0" r="r" b="b"/>
            <a:pathLst>
              <a:path w="21600" h="21600"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rgbClr val="563D00">
              <a:alpha val="25114"/>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49" name="Arrow 11"/>
          <p:cNvSpPr/>
          <p:nvPr/>
        </p:nvSpPr>
        <p:spPr>
          <a:xfrm>
            <a:off x="2568088" y="6584928"/>
            <a:ext cx="566255" cy="426338"/>
          </a:xfrm>
          <a:custGeom>
            <a:avLst/>
            <a:gdLst/>
            <a:ahLst/>
            <a:cxnLst>
              <a:cxn ang="0">
                <a:pos x="wd2" y="hd2"/>
              </a:cxn>
              <a:cxn ang="5400000">
                <a:pos x="wd2" y="hd2"/>
              </a:cxn>
              <a:cxn ang="10800000">
                <a:pos x="wd2" y="hd2"/>
              </a:cxn>
              <a:cxn ang="16200000">
                <a:pos x="wd2" y="hd2"/>
              </a:cxn>
            </a:cxnLst>
            <a:rect l="0" t="0" r="r" b="b"/>
            <a:pathLst>
              <a:path w="21600" h="21600"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rgbClr val="563D00">
              <a:alpha val="25114"/>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50" name="Arrow 11"/>
          <p:cNvSpPr/>
          <p:nvPr/>
        </p:nvSpPr>
        <p:spPr>
          <a:xfrm>
            <a:off x="2568088" y="8590443"/>
            <a:ext cx="566255" cy="426338"/>
          </a:xfrm>
          <a:custGeom>
            <a:avLst/>
            <a:gdLst/>
            <a:ahLst/>
            <a:cxnLst>
              <a:cxn ang="0">
                <a:pos x="wd2" y="hd2"/>
              </a:cxn>
              <a:cxn ang="5400000">
                <a:pos x="wd2" y="hd2"/>
              </a:cxn>
              <a:cxn ang="10800000">
                <a:pos x="wd2" y="hd2"/>
              </a:cxn>
              <a:cxn ang="16200000">
                <a:pos x="wd2" y="hd2"/>
              </a:cxn>
            </a:cxnLst>
            <a:rect l="0" t="0" r="r" b="b"/>
            <a:pathLst>
              <a:path w="21600" h="21600"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rgbClr val="563D00">
              <a:alpha val="24657"/>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51" name="Partners:"/>
          <p:cNvSpPr txBox="1"/>
          <p:nvPr/>
        </p:nvSpPr>
        <p:spPr>
          <a:xfrm>
            <a:off x="3670300" y="10522734"/>
            <a:ext cx="7720104" cy="5727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825500">
              <a:defRPr sz="3100" b="1">
                <a:solidFill>
                  <a:srgbClr val="474747"/>
                </a:solidFill>
              </a:defRPr>
            </a:lvl1pPr>
          </a:lstStyle>
          <a:p>
            <a:r>
              <a:t>Partners:</a:t>
            </a:r>
          </a:p>
        </p:txBody>
      </p:sp>
      <p:sp>
        <p:nvSpPr>
          <p:cNvPr id="52" name="KazNIISA JSC, KazGIZ LLP, KazakhTelecom JSC, Almaty Su SUE, KazTransGasAymak JSC, Alatau Zharyk Company JSC, etc."/>
          <p:cNvSpPr txBox="1"/>
          <p:nvPr/>
        </p:nvSpPr>
        <p:spPr>
          <a:xfrm>
            <a:off x="3873500" y="11256069"/>
            <a:ext cx="10258594" cy="8046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457200">
              <a:defRPr sz="2300"/>
            </a:lvl1pPr>
          </a:lstStyle>
          <a:p>
            <a:r>
              <a:t>KazNIISA JSC, KazGIZ LLP, KazakhTelecom JSC, Almaty Su SUE, KazTransGasAymak JSC, Alatau Zharyk Company JSC, etc.</a:t>
            </a:r>
          </a:p>
        </p:txBody>
      </p:sp>
      <p:sp>
        <p:nvSpPr>
          <p:cNvPr id="53" name="Arrow 11"/>
          <p:cNvSpPr/>
          <p:nvPr/>
        </p:nvSpPr>
        <p:spPr>
          <a:xfrm>
            <a:off x="2568088" y="10595957"/>
            <a:ext cx="566255" cy="426339"/>
          </a:xfrm>
          <a:custGeom>
            <a:avLst/>
            <a:gdLst/>
            <a:ahLst/>
            <a:cxnLst>
              <a:cxn ang="0">
                <a:pos x="wd2" y="hd2"/>
              </a:cxn>
              <a:cxn ang="5400000">
                <a:pos x="wd2" y="hd2"/>
              </a:cxn>
              <a:cxn ang="10800000">
                <a:pos x="wd2" y="hd2"/>
              </a:cxn>
              <a:cxn ang="16200000">
                <a:pos x="wd2" y="hd2"/>
              </a:cxn>
            </a:cxnLst>
            <a:rect l="0" t="0" r="r" b="b"/>
            <a:pathLst>
              <a:path w="21600" h="21600"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rgbClr val="563D00">
              <a:alpha val="24657"/>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54" name="Year of foundation: 1998"/>
          <p:cNvSpPr txBox="1"/>
          <p:nvPr/>
        </p:nvSpPr>
        <p:spPr>
          <a:xfrm>
            <a:off x="3586550" y="5892800"/>
            <a:ext cx="11019216" cy="4490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825500">
              <a:defRPr sz="2300">
                <a:solidFill>
                  <a:srgbClr val="474747"/>
                </a:solidFill>
              </a:defRPr>
            </a:lvl1pPr>
          </a:lstStyle>
          <a:p>
            <a:r>
              <a:t>Year of foundation: 1998</a:t>
            </a:r>
          </a:p>
        </p:txBody>
      </p:sp>
      <p:sp>
        <p:nvSpPr>
          <p:cNvPr id="55" name="Altyn-Adam Kurylys LLP (BIN 100140009813)"/>
          <p:cNvSpPr txBox="1"/>
          <p:nvPr/>
        </p:nvSpPr>
        <p:spPr>
          <a:xfrm>
            <a:off x="3586550" y="5524500"/>
            <a:ext cx="11019216" cy="4490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825500">
              <a:defRPr sz="2300">
                <a:solidFill>
                  <a:srgbClr val="474747"/>
                </a:solidFill>
              </a:defRPr>
            </a:lvl1pPr>
          </a:lstStyle>
          <a:p>
            <a:pPr>
              <a:defRPr b="1"/>
            </a:pPr>
            <a:r>
              <a:rPr b="0"/>
              <a:t>Altyn-Adam Kurylys LLP (BIN 100140009813)</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a:t>
            </a:fld>
            <a:endParaRPr/>
          </a:p>
        </p:txBody>
      </p:sp>
      <p:sp>
        <p:nvSpPr>
          <p:cNvPr id="58" name="Rectangle"/>
          <p:cNvSpPr/>
          <p:nvPr/>
        </p:nvSpPr>
        <p:spPr>
          <a:xfrm>
            <a:off x="136288" y="128157"/>
            <a:ext cx="24111424" cy="13459686"/>
          </a:xfrm>
          <a:prstGeom prst="rect">
            <a:avLst/>
          </a:prstGeom>
          <a:solidFill>
            <a:srgbClr val="563D00">
              <a:alpha val="0"/>
            </a:srgbClr>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59" name="Rectangle"/>
          <p:cNvSpPr/>
          <p:nvPr/>
        </p:nvSpPr>
        <p:spPr>
          <a:xfrm>
            <a:off x="6794500" y="12814300"/>
            <a:ext cx="10795000" cy="57521"/>
          </a:xfrm>
          <a:prstGeom prst="rect">
            <a:avLst/>
          </a:prstGeom>
          <a:solidFill>
            <a:srgbClr val="563D00">
              <a:alpha val="25342"/>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60" name="Rectangle"/>
          <p:cNvSpPr/>
          <p:nvPr/>
        </p:nvSpPr>
        <p:spPr>
          <a:xfrm>
            <a:off x="0" y="914400"/>
            <a:ext cx="1738840" cy="314204"/>
          </a:xfrm>
          <a:prstGeom prst="rect">
            <a:avLst/>
          </a:prstGeom>
          <a:solidFill>
            <a:srgbClr val="563D00">
              <a:alpha val="25114"/>
            </a:srgbClr>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pic>
        <p:nvPicPr>
          <p:cNvPr id="61" name="IMG_1702.jpeg" descr="IMG_1702.jpeg"/>
          <p:cNvPicPr>
            <a:picLocks/>
          </p:cNvPicPr>
          <p:nvPr/>
        </p:nvPicPr>
        <p:blipFill>
          <a:blip r:embed="rId2">
            <a:extLst/>
          </a:blip>
          <a:srcRect t="1860" b="1860"/>
          <a:stretch>
            <a:fillRect/>
          </a:stretch>
        </p:blipFill>
        <p:spPr>
          <a:xfrm>
            <a:off x="3457673" y="989671"/>
            <a:ext cx="8549300" cy="11627922"/>
          </a:xfrm>
          <a:prstGeom prst="rect">
            <a:avLst/>
          </a:prstGeom>
          <a:ln w="12700">
            <a:miter lim="400000"/>
          </a:ln>
        </p:spPr>
      </p:pic>
      <p:pic>
        <p:nvPicPr>
          <p:cNvPr id="62" name="IMG_1703.png" descr="IMG_1703.png"/>
          <p:cNvPicPr>
            <a:picLocks/>
          </p:cNvPicPr>
          <p:nvPr/>
        </p:nvPicPr>
        <p:blipFill>
          <a:blip r:embed="rId3">
            <a:extLst/>
          </a:blip>
          <a:srcRect t="1860" b="1860"/>
          <a:stretch>
            <a:fillRect/>
          </a:stretch>
        </p:blipFill>
        <p:spPr>
          <a:xfrm>
            <a:off x="12314753" y="989671"/>
            <a:ext cx="8549300" cy="11627922"/>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a:t>
            </a:fld>
            <a:endParaRPr/>
          </a:p>
        </p:txBody>
      </p:sp>
      <p:sp>
        <p:nvSpPr>
          <p:cNvPr id="65" name="Rectangle"/>
          <p:cNvSpPr/>
          <p:nvPr/>
        </p:nvSpPr>
        <p:spPr>
          <a:xfrm>
            <a:off x="136288" y="128157"/>
            <a:ext cx="24111424" cy="13459686"/>
          </a:xfrm>
          <a:prstGeom prst="rect">
            <a:avLst/>
          </a:prstGeom>
          <a:solidFill>
            <a:srgbClr val="563D00">
              <a:alpha val="0"/>
            </a:srgbClr>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66" name="Rectangle"/>
          <p:cNvSpPr/>
          <p:nvPr/>
        </p:nvSpPr>
        <p:spPr>
          <a:xfrm>
            <a:off x="6794500" y="12814300"/>
            <a:ext cx="10795000" cy="57521"/>
          </a:xfrm>
          <a:prstGeom prst="rect">
            <a:avLst/>
          </a:prstGeom>
          <a:solidFill>
            <a:srgbClr val="563D00">
              <a:alpha val="25342"/>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67" name="Rectangle"/>
          <p:cNvSpPr/>
          <p:nvPr/>
        </p:nvSpPr>
        <p:spPr>
          <a:xfrm>
            <a:off x="0" y="914400"/>
            <a:ext cx="1738840" cy="314204"/>
          </a:xfrm>
          <a:prstGeom prst="rect">
            <a:avLst/>
          </a:prstGeom>
          <a:solidFill>
            <a:srgbClr val="563D00">
              <a:alpha val="25114"/>
            </a:srgbClr>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pic>
        <p:nvPicPr>
          <p:cNvPr id="68" name="IMG_1704.jpeg" descr="IMG_1704.jpeg"/>
          <p:cNvPicPr>
            <a:picLocks/>
          </p:cNvPicPr>
          <p:nvPr/>
        </p:nvPicPr>
        <p:blipFill>
          <a:blip r:embed="rId2">
            <a:extLst/>
          </a:blip>
          <a:srcRect t="1860" b="1860"/>
          <a:stretch>
            <a:fillRect/>
          </a:stretch>
        </p:blipFill>
        <p:spPr>
          <a:xfrm>
            <a:off x="3457673" y="989671"/>
            <a:ext cx="8549300" cy="11627922"/>
          </a:xfrm>
          <a:prstGeom prst="rect">
            <a:avLst/>
          </a:prstGeom>
          <a:ln w="12700">
            <a:miter lim="400000"/>
          </a:ln>
        </p:spPr>
      </p:pic>
      <p:pic>
        <p:nvPicPr>
          <p:cNvPr id="69" name="IMG_1705.png" descr="IMG_1705.png"/>
          <p:cNvPicPr>
            <a:picLocks/>
          </p:cNvPicPr>
          <p:nvPr/>
        </p:nvPicPr>
        <p:blipFill>
          <a:blip r:embed="rId3">
            <a:extLst/>
          </a:blip>
          <a:srcRect t="1860" b="1860"/>
          <a:stretch>
            <a:fillRect/>
          </a:stretch>
        </p:blipFill>
        <p:spPr>
          <a:xfrm>
            <a:off x="12314753" y="989671"/>
            <a:ext cx="8549300" cy="11627922"/>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5</a:t>
            </a:fld>
            <a:endParaRPr/>
          </a:p>
        </p:txBody>
      </p:sp>
      <p:sp>
        <p:nvSpPr>
          <p:cNvPr id="72" name="Rectangle"/>
          <p:cNvSpPr/>
          <p:nvPr/>
        </p:nvSpPr>
        <p:spPr>
          <a:xfrm>
            <a:off x="136288" y="128157"/>
            <a:ext cx="24111424" cy="13459686"/>
          </a:xfrm>
          <a:prstGeom prst="rect">
            <a:avLst/>
          </a:prstGeom>
          <a:solidFill>
            <a:srgbClr val="563D00">
              <a:alpha val="0"/>
            </a:srgbClr>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73" name="Rectangle"/>
          <p:cNvSpPr/>
          <p:nvPr/>
        </p:nvSpPr>
        <p:spPr>
          <a:xfrm>
            <a:off x="6794500" y="12814300"/>
            <a:ext cx="10795000" cy="57521"/>
          </a:xfrm>
          <a:prstGeom prst="rect">
            <a:avLst/>
          </a:prstGeom>
          <a:solidFill>
            <a:srgbClr val="563D00">
              <a:alpha val="25342"/>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74" name="Rectangle"/>
          <p:cNvSpPr/>
          <p:nvPr/>
        </p:nvSpPr>
        <p:spPr>
          <a:xfrm>
            <a:off x="0" y="914400"/>
            <a:ext cx="1738840" cy="314204"/>
          </a:xfrm>
          <a:prstGeom prst="rect">
            <a:avLst/>
          </a:prstGeom>
          <a:solidFill>
            <a:srgbClr val="563D00">
              <a:alpha val="25114"/>
            </a:srgbClr>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pic>
        <p:nvPicPr>
          <p:cNvPr id="75" name="IMG_1706.jpeg" descr="IMG_1706.jpeg"/>
          <p:cNvPicPr>
            <a:picLocks/>
          </p:cNvPicPr>
          <p:nvPr/>
        </p:nvPicPr>
        <p:blipFill>
          <a:blip r:embed="rId2">
            <a:extLst/>
          </a:blip>
          <a:srcRect t="1918" b="1918"/>
          <a:stretch>
            <a:fillRect/>
          </a:stretch>
        </p:blipFill>
        <p:spPr>
          <a:xfrm>
            <a:off x="3457673" y="989671"/>
            <a:ext cx="8549300" cy="11627922"/>
          </a:xfrm>
          <a:prstGeom prst="rect">
            <a:avLst/>
          </a:prstGeom>
          <a:ln w="12700">
            <a:miter lim="400000"/>
          </a:ln>
        </p:spPr>
      </p:pic>
      <p:pic>
        <p:nvPicPr>
          <p:cNvPr id="76" name="IMG_1707.png" descr="IMG_1707.png"/>
          <p:cNvPicPr>
            <a:picLocks/>
          </p:cNvPicPr>
          <p:nvPr/>
        </p:nvPicPr>
        <p:blipFill>
          <a:blip r:embed="rId3">
            <a:extLst/>
          </a:blip>
          <a:srcRect t="1860" b="1860"/>
          <a:stretch>
            <a:fillRect/>
          </a:stretch>
        </p:blipFill>
        <p:spPr>
          <a:xfrm>
            <a:off x="12314753" y="989671"/>
            <a:ext cx="8549300" cy="11627922"/>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6</a:t>
            </a:fld>
            <a:endParaRPr/>
          </a:p>
        </p:txBody>
      </p:sp>
      <p:pic>
        <p:nvPicPr>
          <p:cNvPr id="79" name="IMG_1691.jpeg" descr="IMG_1691.jpeg"/>
          <p:cNvPicPr>
            <a:picLocks/>
          </p:cNvPicPr>
          <p:nvPr/>
        </p:nvPicPr>
        <p:blipFill>
          <a:blip r:embed="rId2">
            <a:extLst/>
          </a:blip>
          <a:srcRect t="7109" r="14974" b="7109"/>
          <a:stretch>
            <a:fillRect/>
          </a:stretch>
        </p:blipFill>
        <p:spPr>
          <a:xfrm>
            <a:off x="-1200607" y="-26393"/>
            <a:ext cx="9114550" cy="13768756"/>
          </a:xfrm>
          <a:prstGeom prst="rect">
            <a:avLst/>
          </a:prstGeom>
          <a:ln w="12700">
            <a:miter lim="400000"/>
          </a:ln>
        </p:spPr>
      </p:pic>
      <p:sp>
        <p:nvSpPr>
          <p:cNvPr id="80" name="Design of engineering networks of any degree of complexity by section;…"/>
          <p:cNvSpPr txBox="1"/>
          <p:nvPr/>
        </p:nvSpPr>
        <p:spPr>
          <a:xfrm>
            <a:off x="8610600" y="2921000"/>
            <a:ext cx="13472425" cy="83233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355600">
              <a:defRPr sz="2200"/>
            </a:pPr>
            <a:r>
              <a:t>Design of engineering networks of any degree of complexity by section;</a:t>
            </a:r>
          </a:p>
          <a:p>
            <a:pPr algn="l" defTabSz="355600">
              <a:defRPr sz="2200"/>
            </a:pPr>
            <a:endParaRPr/>
          </a:p>
          <a:p>
            <a:pPr algn="l" defTabSz="355600">
              <a:defRPr sz="2200"/>
            </a:pPr>
            <a:r>
              <a:t>Design of internal engineering systems;</a:t>
            </a:r>
          </a:p>
          <a:p>
            <a:pPr algn="l" defTabSz="355600">
              <a:defRPr sz="2200"/>
            </a:pPr>
            <a:endParaRPr/>
          </a:p>
          <a:p>
            <a:pPr algn="l" defTabSz="355600">
              <a:defRPr sz="2200"/>
            </a:pPr>
            <a:r>
              <a:t>technological design, including production, industrial, cultural and amenity facilities and public catering facilities;</a:t>
            </a:r>
          </a:p>
          <a:p>
            <a:pPr algn="l" defTabSz="355600">
              <a:defRPr sz="2200"/>
            </a:pPr>
            <a:endParaRPr/>
          </a:p>
          <a:p>
            <a:pPr algn="l" defTabSz="355600">
              <a:defRPr sz="2200"/>
            </a:pPr>
            <a:r>
              <a:t>architectural design of buildings and structures, including development of conceptual design, exterior design, landscape design and interior design;</a:t>
            </a:r>
          </a:p>
          <a:p>
            <a:pPr algn="l" defTabSz="355600">
              <a:defRPr sz="2200"/>
            </a:pPr>
            <a:endParaRPr/>
          </a:p>
          <a:p>
            <a:pPr algn="l" defTabSz="355600">
              <a:defRPr sz="2200"/>
            </a:pPr>
            <a:r>
              <a:t>development of master plan schemes, including urban planning and detailed planning plans;</a:t>
            </a:r>
          </a:p>
          <a:p>
            <a:pPr algn="l" defTabSz="355600">
              <a:defRPr sz="2200"/>
            </a:pPr>
            <a:endParaRPr/>
          </a:p>
          <a:p>
            <a:pPr algn="l" defTabSz="355600">
              <a:defRPr sz="2200"/>
            </a:pPr>
            <a:r>
              <a:t>development of cost estimate documentation;</a:t>
            </a:r>
          </a:p>
          <a:p>
            <a:pPr algn="l" defTabSz="355600">
              <a:defRPr sz="2200"/>
            </a:pPr>
            <a:endParaRPr/>
          </a:p>
          <a:p>
            <a:pPr algn="l" defTabSz="355600">
              <a:defRPr sz="2200"/>
            </a:pPr>
            <a:r>
              <a:t>development of construction organization projects and projects for the production of works;</a:t>
            </a:r>
          </a:p>
          <a:p>
            <a:pPr algn="l" defTabSz="355600">
              <a:defRPr sz="2200"/>
            </a:pPr>
            <a:endParaRPr/>
          </a:p>
          <a:p>
            <a:pPr algn="l" defTabSz="355600">
              <a:defRPr sz="2200"/>
            </a:pPr>
            <a:r>
              <a:t>Adaptation of project documentation, according to the requirements of the SN RK for the passage of various examinations and construction;</a:t>
            </a:r>
          </a:p>
          <a:p>
            <a:pPr algn="l" defTabSz="355600">
              <a:defRPr sz="2200"/>
            </a:pPr>
            <a:endParaRPr/>
          </a:p>
          <a:p>
            <a:pPr algn="l" defTabSz="355600">
              <a:defRPr sz="2200"/>
            </a:pPr>
            <a:r>
              <a:t>Support of construction projects from obtaining initial permissive documentation, conducting design and quality control of design documentation of related organizations, preparation and passing of various projects, according to the requirements of RK standards, organization of independent control of construction, including design and estimate documentation, quality of construction, etc., directly during the production of construction and installation works by contractors.</a:t>
            </a:r>
          </a:p>
        </p:txBody>
      </p:sp>
      <p:sp>
        <p:nvSpPr>
          <p:cNvPr id="81" name="our company provides following types of services:"/>
          <p:cNvSpPr txBox="1"/>
          <p:nvPr/>
        </p:nvSpPr>
        <p:spPr>
          <a:xfrm>
            <a:off x="8547100" y="1516702"/>
            <a:ext cx="10231765" cy="5974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825500">
              <a:defRPr sz="3300" b="1">
                <a:solidFill>
                  <a:srgbClr val="474747"/>
                </a:solidFill>
              </a:defRPr>
            </a:lvl1pPr>
          </a:lstStyle>
          <a:p>
            <a:r>
              <a:t>our company provides following types of services:</a:t>
            </a:r>
          </a:p>
        </p:txBody>
      </p:sp>
      <p:sp>
        <p:nvSpPr>
          <p:cNvPr id="82" name="1"/>
          <p:cNvSpPr/>
          <p:nvPr/>
        </p:nvSpPr>
        <p:spPr>
          <a:xfrm>
            <a:off x="7412849" y="2948138"/>
            <a:ext cx="438892" cy="438891"/>
          </a:xfrm>
          <a:prstGeom prst="ellipse">
            <a:avLst/>
          </a:prstGeom>
          <a:solidFill>
            <a:srgbClr val="563D00">
              <a:alpha val="49771"/>
            </a:srgb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1800">
                <a:solidFill>
                  <a:srgbClr val="FFFFFF"/>
                </a:solidFill>
                <a:latin typeface="Helvetica Neue Medium"/>
                <a:ea typeface="Helvetica Neue Medium"/>
                <a:cs typeface="Helvetica Neue Medium"/>
                <a:sym typeface="Helvetica Neue Medium"/>
              </a:defRPr>
            </a:lvl1pPr>
          </a:lstStyle>
          <a:p>
            <a:r>
              <a:t>1</a:t>
            </a:r>
          </a:p>
        </p:txBody>
      </p:sp>
      <p:sp>
        <p:nvSpPr>
          <p:cNvPr id="83" name="2"/>
          <p:cNvSpPr/>
          <p:nvPr/>
        </p:nvSpPr>
        <p:spPr>
          <a:xfrm>
            <a:off x="7412849" y="3638578"/>
            <a:ext cx="438892" cy="438891"/>
          </a:xfrm>
          <a:prstGeom prst="ellipse">
            <a:avLst/>
          </a:prstGeom>
          <a:solidFill>
            <a:srgbClr val="563D00">
              <a:alpha val="50000"/>
            </a:srgb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1700">
                <a:solidFill>
                  <a:srgbClr val="FFFFFF"/>
                </a:solidFill>
                <a:latin typeface="Helvetica Neue Medium"/>
                <a:ea typeface="Helvetica Neue Medium"/>
                <a:cs typeface="Helvetica Neue Medium"/>
                <a:sym typeface="Helvetica Neue Medium"/>
              </a:defRPr>
            </a:lvl1pPr>
          </a:lstStyle>
          <a:p>
            <a:r>
              <a:t>2</a:t>
            </a:r>
          </a:p>
        </p:txBody>
      </p:sp>
      <p:sp>
        <p:nvSpPr>
          <p:cNvPr id="84" name="3"/>
          <p:cNvSpPr/>
          <p:nvPr/>
        </p:nvSpPr>
        <p:spPr>
          <a:xfrm>
            <a:off x="7412849" y="4495800"/>
            <a:ext cx="438892" cy="438891"/>
          </a:xfrm>
          <a:prstGeom prst="ellipse">
            <a:avLst/>
          </a:prstGeom>
          <a:solidFill>
            <a:srgbClr val="563D00">
              <a:alpha val="49771"/>
            </a:srgb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1700">
                <a:solidFill>
                  <a:srgbClr val="FFFFFF"/>
                </a:solidFill>
                <a:latin typeface="Helvetica Neue Medium"/>
                <a:ea typeface="Helvetica Neue Medium"/>
                <a:cs typeface="Helvetica Neue Medium"/>
                <a:sym typeface="Helvetica Neue Medium"/>
              </a:defRPr>
            </a:lvl1pPr>
          </a:lstStyle>
          <a:p>
            <a:r>
              <a:t>3</a:t>
            </a:r>
          </a:p>
        </p:txBody>
      </p:sp>
      <p:sp>
        <p:nvSpPr>
          <p:cNvPr id="85" name="4"/>
          <p:cNvSpPr/>
          <p:nvPr/>
        </p:nvSpPr>
        <p:spPr>
          <a:xfrm>
            <a:off x="7412849" y="5537200"/>
            <a:ext cx="438892" cy="438891"/>
          </a:xfrm>
          <a:prstGeom prst="ellipse">
            <a:avLst/>
          </a:prstGeom>
          <a:solidFill>
            <a:srgbClr val="563D00">
              <a:alpha val="50000"/>
            </a:srgb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1700">
                <a:solidFill>
                  <a:srgbClr val="FFFFFF"/>
                </a:solidFill>
                <a:latin typeface="Helvetica Neue Medium"/>
                <a:ea typeface="Helvetica Neue Medium"/>
                <a:cs typeface="Helvetica Neue Medium"/>
                <a:sym typeface="Helvetica Neue Medium"/>
              </a:defRPr>
            </a:lvl1pPr>
          </a:lstStyle>
          <a:p>
            <a:r>
              <a:t>4</a:t>
            </a:r>
          </a:p>
        </p:txBody>
      </p:sp>
      <p:sp>
        <p:nvSpPr>
          <p:cNvPr id="86" name="5"/>
          <p:cNvSpPr/>
          <p:nvPr/>
        </p:nvSpPr>
        <p:spPr>
          <a:xfrm>
            <a:off x="7412849" y="6350000"/>
            <a:ext cx="438892" cy="438891"/>
          </a:xfrm>
          <a:prstGeom prst="ellipse">
            <a:avLst/>
          </a:prstGeom>
          <a:solidFill>
            <a:srgbClr val="563D00">
              <a:alpha val="49771"/>
            </a:srgb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1700">
                <a:solidFill>
                  <a:srgbClr val="FFFFFF"/>
                </a:solidFill>
                <a:latin typeface="Helvetica Neue Medium"/>
                <a:ea typeface="Helvetica Neue Medium"/>
                <a:cs typeface="Helvetica Neue Medium"/>
                <a:sym typeface="Helvetica Neue Medium"/>
              </a:defRPr>
            </a:lvl1pPr>
          </a:lstStyle>
          <a:p>
            <a:r>
              <a:t>5</a:t>
            </a:r>
          </a:p>
        </p:txBody>
      </p:sp>
      <p:sp>
        <p:nvSpPr>
          <p:cNvPr id="87" name="6"/>
          <p:cNvSpPr/>
          <p:nvPr/>
        </p:nvSpPr>
        <p:spPr>
          <a:xfrm>
            <a:off x="7412849" y="7061200"/>
            <a:ext cx="438892" cy="438891"/>
          </a:xfrm>
          <a:prstGeom prst="ellipse">
            <a:avLst/>
          </a:prstGeom>
          <a:solidFill>
            <a:srgbClr val="563D00">
              <a:alpha val="50228"/>
            </a:srgb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1700">
                <a:solidFill>
                  <a:srgbClr val="FFFFFF"/>
                </a:solidFill>
                <a:latin typeface="Helvetica Neue Medium"/>
                <a:ea typeface="Helvetica Neue Medium"/>
                <a:cs typeface="Helvetica Neue Medium"/>
                <a:sym typeface="Helvetica Neue Medium"/>
              </a:defRPr>
            </a:lvl1pPr>
          </a:lstStyle>
          <a:p>
            <a:r>
              <a:t>6</a:t>
            </a:r>
          </a:p>
        </p:txBody>
      </p:sp>
      <p:sp>
        <p:nvSpPr>
          <p:cNvPr id="88" name="7"/>
          <p:cNvSpPr/>
          <p:nvPr/>
        </p:nvSpPr>
        <p:spPr>
          <a:xfrm>
            <a:off x="7412849" y="7747000"/>
            <a:ext cx="438892" cy="438891"/>
          </a:xfrm>
          <a:prstGeom prst="ellipse">
            <a:avLst/>
          </a:prstGeom>
          <a:solidFill>
            <a:srgbClr val="563D00">
              <a:alpha val="50456"/>
            </a:srgb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1700">
                <a:solidFill>
                  <a:srgbClr val="FFFFFF"/>
                </a:solidFill>
                <a:latin typeface="Helvetica Neue Medium"/>
                <a:ea typeface="Helvetica Neue Medium"/>
                <a:cs typeface="Helvetica Neue Medium"/>
                <a:sym typeface="Helvetica Neue Medium"/>
              </a:defRPr>
            </a:lvl1pPr>
          </a:lstStyle>
          <a:p>
            <a:r>
              <a:t>7</a:t>
            </a:r>
          </a:p>
        </p:txBody>
      </p:sp>
      <p:sp>
        <p:nvSpPr>
          <p:cNvPr id="89" name="8"/>
          <p:cNvSpPr/>
          <p:nvPr/>
        </p:nvSpPr>
        <p:spPr>
          <a:xfrm>
            <a:off x="7412849" y="8559800"/>
            <a:ext cx="438892" cy="438891"/>
          </a:xfrm>
          <a:prstGeom prst="ellipse">
            <a:avLst/>
          </a:prstGeom>
          <a:solidFill>
            <a:srgbClr val="563D00">
              <a:alpha val="50456"/>
            </a:srgb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1700">
                <a:solidFill>
                  <a:srgbClr val="FFFFFF"/>
                </a:solidFill>
                <a:latin typeface="Helvetica Neue Medium"/>
                <a:ea typeface="Helvetica Neue Medium"/>
                <a:cs typeface="Helvetica Neue Medium"/>
                <a:sym typeface="Helvetica Neue Medium"/>
              </a:defRPr>
            </a:lvl1pPr>
          </a:lstStyle>
          <a:p>
            <a:r>
              <a:t>8</a:t>
            </a:r>
          </a:p>
        </p:txBody>
      </p:sp>
      <p:sp>
        <p:nvSpPr>
          <p:cNvPr id="90" name="9"/>
          <p:cNvSpPr/>
          <p:nvPr/>
        </p:nvSpPr>
        <p:spPr>
          <a:xfrm>
            <a:off x="7412849" y="10058400"/>
            <a:ext cx="438892" cy="438891"/>
          </a:xfrm>
          <a:prstGeom prst="ellipse">
            <a:avLst/>
          </a:prstGeom>
          <a:solidFill>
            <a:srgbClr val="563D00">
              <a:alpha val="50000"/>
            </a:srgb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1700">
                <a:solidFill>
                  <a:srgbClr val="FFFFFF"/>
                </a:solidFill>
                <a:latin typeface="Helvetica Neue Medium"/>
                <a:ea typeface="Helvetica Neue Medium"/>
                <a:cs typeface="Helvetica Neue Medium"/>
                <a:sym typeface="Helvetica Neue Medium"/>
              </a:defRPr>
            </a:lvl1pPr>
          </a:lstStyle>
          <a:p>
            <a:r>
              <a:t>9</a:t>
            </a:r>
          </a:p>
        </p:txBody>
      </p:sp>
      <p:sp>
        <p:nvSpPr>
          <p:cNvPr id="91" name="Rectangle"/>
          <p:cNvSpPr/>
          <p:nvPr/>
        </p:nvSpPr>
        <p:spPr>
          <a:xfrm>
            <a:off x="6794500" y="12814300"/>
            <a:ext cx="10795000" cy="57521"/>
          </a:xfrm>
          <a:prstGeom prst="rect">
            <a:avLst/>
          </a:prstGeom>
          <a:solidFill>
            <a:srgbClr val="563D00">
              <a:alpha val="24885"/>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92" name="Nur - Tas"/>
          <p:cNvSpPr txBox="1"/>
          <p:nvPr/>
        </p:nvSpPr>
        <p:spPr>
          <a:xfrm>
            <a:off x="385406" y="812800"/>
            <a:ext cx="2569270" cy="523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825500">
              <a:defRPr sz="2800" b="1">
                <a:solidFill>
                  <a:srgbClr val="474747"/>
                </a:solidFill>
              </a:defRPr>
            </a:lvl1pPr>
          </a:lstStyle>
          <a:p>
            <a:r>
              <a:t>Nur - Tas</a:t>
            </a:r>
          </a:p>
        </p:txBody>
      </p:sp>
      <p:sp>
        <p:nvSpPr>
          <p:cNvPr id="93" name="Rectangle"/>
          <p:cNvSpPr/>
          <p:nvPr/>
        </p:nvSpPr>
        <p:spPr>
          <a:xfrm>
            <a:off x="0" y="903829"/>
            <a:ext cx="739384" cy="11908342"/>
          </a:xfrm>
          <a:prstGeom prst="rect">
            <a:avLst/>
          </a:prstGeom>
          <a:solidFill>
            <a:srgbClr val="563D00">
              <a:alpha val="25342"/>
            </a:srgbClr>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94" name="Rectangle"/>
          <p:cNvSpPr/>
          <p:nvPr/>
        </p:nvSpPr>
        <p:spPr>
          <a:xfrm>
            <a:off x="16827500" y="1643403"/>
            <a:ext cx="1879600" cy="419101"/>
          </a:xfrm>
          <a:prstGeom prst="rect">
            <a:avLst/>
          </a:prstGeom>
          <a:solidFill>
            <a:srgbClr val="563D00">
              <a:alpha val="25342"/>
            </a:srgbClr>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7</a:t>
            </a:fld>
            <a:endParaRPr/>
          </a:p>
        </p:txBody>
      </p:sp>
      <p:sp>
        <p:nvSpPr>
          <p:cNvPr id="97" name="Shape"/>
          <p:cNvSpPr/>
          <p:nvPr/>
        </p:nvSpPr>
        <p:spPr>
          <a:xfrm>
            <a:off x="12357442" y="2680218"/>
            <a:ext cx="3633474" cy="3086176"/>
          </a:xfrm>
          <a:custGeom>
            <a:avLst/>
            <a:gdLst/>
            <a:ahLst/>
            <a:cxnLst>
              <a:cxn ang="0">
                <a:pos x="wd2" y="hd2"/>
              </a:cxn>
              <a:cxn ang="5400000">
                <a:pos x="wd2" y="hd2"/>
              </a:cxn>
              <a:cxn ang="10800000">
                <a:pos x="wd2" y="hd2"/>
              </a:cxn>
              <a:cxn ang="16200000">
                <a:pos x="wd2" y="hd2"/>
              </a:cxn>
            </a:cxnLst>
            <a:rect l="0" t="0" r="r" b="b"/>
            <a:pathLst>
              <a:path w="21458" h="21246" extrusionOk="0">
                <a:moveTo>
                  <a:pt x="12562" y="20852"/>
                </a:moveTo>
                <a:lnTo>
                  <a:pt x="20998" y="15182"/>
                </a:lnTo>
                <a:cubicBezTo>
                  <a:pt x="21463" y="14870"/>
                  <a:pt x="21600" y="14162"/>
                  <a:pt x="21297" y="13646"/>
                </a:cubicBezTo>
                <a:cubicBezTo>
                  <a:pt x="16781" y="5972"/>
                  <a:pt x="9426" y="742"/>
                  <a:pt x="994" y="3"/>
                </a:cubicBezTo>
                <a:cubicBezTo>
                  <a:pt x="458" y="-44"/>
                  <a:pt x="0" y="447"/>
                  <a:pt x="0" y="1072"/>
                </a:cubicBezTo>
                <a:lnTo>
                  <a:pt x="0" y="12411"/>
                </a:lnTo>
                <a:cubicBezTo>
                  <a:pt x="0" y="13814"/>
                  <a:pt x="846" y="15011"/>
                  <a:pt x="2023" y="15315"/>
                </a:cubicBezTo>
                <a:cubicBezTo>
                  <a:pt x="4902" y="16059"/>
                  <a:pt x="7451" y="17818"/>
                  <a:pt x="9380" y="20255"/>
                </a:cubicBezTo>
                <a:cubicBezTo>
                  <a:pt x="10200" y="21292"/>
                  <a:pt x="11514" y="21556"/>
                  <a:pt x="12562" y="20852"/>
                </a:cubicBezTo>
                <a:close/>
              </a:path>
            </a:pathLst>
          </a:custGeom>
          <a:gradFill>
            <a:gsLst>
              <a:gs pos="0">
                <a:srgbClr val="263E0F"/>
              </a:gs>
              <a:gs pos="100000">
                <a:srgbClr val="FFFFFF"/>
              </a:gs>
            </a:gsLst>
            <a:lin ang="3600000"/>
          </a:gradFill>
          <a:ln w="12700">
            <a:miter lim="400000"/>
          </a:ln>
        </p:spPr>
        <p:txBody>
          <a:bodyPr lIns="45719" rIns="45719"/>
          <a:lstStyle/>
          <a:p>
            <a:pPr algn="l" defTabSz="1765900">
              <a:defRPr sz="3400">
                <a:solidFill>
                  <a:srgbClr val="000000"/>
                </a:solidFill>
                <a:latin typeface="Roboto Thin"/>
                <a:ea typeface="Roboto Thin"/>
                <a:cs typeface="Roboto Thin"/>
                <a:sym typeface="Roboto Thin"/>
              </a:defRPr>
            </a:pPr>
            <a:endParaRPr/>
          </a:p>
        </p:txBody>
      </p:sp>
      <p:sp>
        <p:nvSpPr>
          <p:cNvPr id="98" name="Shape"/>
          <p:cNvSpPr/>
          <p:nvPr/>
        </p:nvSpPr>
        <p:spPr>
          <a:xfrm>
            <a:off x="12363806" y="8738034"/>
            <a:ext cx="3627068" cy="3086184"/>
          </a:xfrm>
          <a:custGeom>
            <a:avLst/>
            <a:gdLst/>
            <a:ahLst/>
            <a:cxnLst>
              <a:cxn ang="0">
                <a:pos x="wd2" y="hd2"/>
              </a:cxn>
              <a:cxn ang="5400000">
                <a:pos x="wd2" y="hd2"/>
              </a:cxn>
              <a:cxn ang="10800000">
                <a:pos x="wd2" y="hd2"/>
              </a:cxn>
              <a:cxn ang="16200000">
                <a:pos x="wd2" y="hd2"/>
              </a:cxn>
            </a:cxnLst>
            <a:rect l="0" t="0" r="r" b="b"/>
            <a:pathLst>
              <a:path w="21458" h="21246" extrusionOk="0">
                <a:moveTo>
                  <a:pt x="0" y="8835"/>
                </a:moveTo>
                <a:lnTo>
                  <a:pt x="0" y="20174"/>
                </a:lnTo>
                <a:cubicBezTo>
                  <a:pt x="0" y="20799"/>
                  <a:pt x="458" y="21290"/>
                  <a:pt x="994" y="21243"/>
                </a:cubicBezTo>
                <a:cubicBezTo>
                  <a:pt x="9426" y="20504"/>
                  <a:pt x="16780" y="15274"/>
                  <a:pt x="21297" y="7600"/>
                </a:cubicBezTo>
                <a:cubicBezTo>
                  <a:pt x="21600" y="7084"/>
                  <a:pt x="21462" y="6377"/>
                  <a:pt x="20998" y="6064"/>
                </a:cubicBezTo>
                <a:lnTo>
                  <a:pt x="12562" y="394"/>
                </a:lnTo>
                <a:cubicBezTo>
                  <a:pt x="11514" y="-310"/>
                  <a:pt x="10199" y="-46"/>
                  <a:pt x="9379" y="990"/>
                </a:cubicBezTo>
                <a:cubicBezTo>
                  <a:pt x="7451" y="3428"/>
                  <a:pt x="4901" y="5187"/>
                  <a:pt x="2023" y="5931"/>
                </a:cubicBezTo>
                <a:cubicBezTo>
                  <a:pt x="846" y="6235"/>
                  <a:pt x="0" y="7432"/>
                  <a:pt x="0" y="8835"/>
                </a:cubicBezTo>
                <a:close/>
              </a:path>
            </a:pathLst>
          </a:custGeom>
          <a:gradFill>
            <a:gsLst>
              <a:gs pos="0">
                <a:srgbClr val="263E0F"/>
              </a:gs>
              <a:gs pos="100000">
                <a:srgbClr val="FFFFFF"/>
              </a:gs>
            </a:gsLst>
            <a:lin ang="5790853"/>
          </a:gradFill>
          <a:ln w="12700">
            <a:miter lim="400000"/>
          </a:ln>
        </p:spPr>
        <p:txBody>
          <a:bodyPr lIns="45719" rIns="45719"/>
          <a:lstStyle/>
          <a:p>
            <a:pPr algn="l" defTabSz="1765900">
              <a:defRPr sz="3400">
                <a:solidFill>
                  <a:srgbClr val="000000"/>
                </a:solidFill>
                <a:latin typeface="Roboto Thin"/>
                <a:ea typeface="Roboto Thin"/>
                <a:cs typeface="Roboto Thin"/>
                <a:sym typeface="Roboto Thin"/>
              </a:defRPr>
            </a:pPr>
            <a:endParaRPr/>
          </a:p>
        </p:txBody>
      </p:sp>
      <p:sp>
        <p:nvSpPr>
          <p:cNvPr id="99" name="Shape"/>
          <p:cNvSpPr/>
          <p:nvPr/>
        </p:nvSpPr>
        <p:spPr>
          <a:xfrm>
            <a:off x="7629560" y="5174557"/>
            <a:ext cx="2303507" cy="4142594"/>
          </a:xfrm>
          <a:custGeom>
            <a:avLst/>
            <a:gdLst/>
            <a:ahLst/>
            <a:cxnLst>
              <a:cxn ang="0">
                <a:pos x="wd2" y="hd2"/>
              </a:cxn>
              <a:cxn ang="5400000">
                <a:pos x="wd2" y="hd2"/>
              </a:cxn>
              <a:cxn ang="10800000">
                <a:pos x="wd2" y="hd2"/>
              </a:cxn>
              <a:cxn ang="16200000">
                <a:pos x="wd2" y="hd2"/>
              </a:cxn>
            </a:cxnLst>
            <a:rect l="0" t="0" r="r" b="b"/>
            <a:pathLst>
              <a:path w="21228" h="21349" extrusionOk="0">
                <a:moveTo>
                  <a:pt x="20038" y="10674"/>
                </a:moveTo>
                <a:cubicBezTo>
                  <a:pt x="20038" y="9387"/>
                  <a:pt x="20388" y="8146"/>
                  <a:pt x="21039" y="6979"/>
                </a:cubicBezTo>
                <a:cubicBezTo>
                  <a:pt x="21600" y="5971"/>
                  <a:pt x="20886" y="4879"/>
                  <a:pt x="19256" y="4351"/>
                </a:cubicBezTo>
                <a:lnTo>
                  <a:pt x="6147" y="107"/>
                </a:lnTo>
                <a:cubicBezTo>
                  <a:pt x="5426" y="-126"/>
                  <a:pt x="4502" y="34"/>
                  <a:pt x="4141" y="455"/>
                </a:cubicBezTo>
                <a:cubicBezTo>
                  <a:pt x="1488" y="3547"/>
                  <a:pt x="0" y="7013"/>
                  <a:pt x="0" y="10674"/>
                </a:cubicBezTo>
                <a:cubicBezTo>
                  <a:pt x="0" y="14335"/>
                  <a:pt x="1488" y="17801"/>
                  <a:pt x="4141" y="20893"/>
                </a:cubicBezTo>
                <a:cubicBezTo>
                  <a:pt x="4502" y="21314"/>
                  <a:pt x="5426" y="21474"/>
                  <a:pt x="6147" y="21241"/>
                </a:cubicBezTo>
                <a:lnTo>
                  <a:pt x="19255" y="16997"/>
                </a:lnTo>
                <a:cubicBezTo>
                  <a:pt x="20886" y="16469"/>
                  <a:pt x="21600" y="15377"/>
                  <a:pt x="21038" y="14369"/>
                </a:cubicBezTo>
                <a:cubicBezTo>
                  <a:pt x="20388" y="13202"/>
                  <a:pt x="20038" y="11961"/>
                  <a:pt x="20038" y="10674"/>
                </a:cubicBezTo>
                <a:close/>
              </a:path>
            </a:pathLst>
          </a:custGeom>
          <a:gradFill>
            <a:gsLst>
              <a:gs pos="0">
                <a:srgbClr val="FFFFFF"/>
              </a:gs>
              <a:gs pos="100000">
                <a:srgbClr val="563D00"/>
              </a:gs>
            </a:gsLst>
            <a:lin ang="5790853"/>
          </a:gradFill>
          <a:ln w="12700">
            <a:miter lim="400000"/>
          </a:ln>
        </p:spPr>
        <p:txBody>
          <a:bodyPr lIns="45719" rIns="45719"/>
          <a:lstStyle/>
          <a:p>
            <a:pPr algn="l" defTabSz="1765900">
              <a:defRPr sz="3400">
                <a:solidFill>
                  <a:srgbClr val="000000"/>
                </a:solidFill>
                <a:latin typeface="Roboto Thin"/>
                <a:ea typeface="Roboto Thin"/>
                <a:cs typeface="Roboto Thin"/>
                <a:sym typeface="Roboto Thin"/>
              </a:defRPr>
            </a:pPr>
            <a:endParaRPr/>
          </a:p>
        </p:txBody>
      </p:sp>
      <p:sp>
        <p:nvSpPr>
          <p:cNvPr id="100" name="Shape"/>
          <p:cNvSpPr/>
          <p:nvPr/>
        </p:nvSpPr>
        <p:spPr>
          <a:xfrm>
            <a:off x="8393083" y="8738034"/>
            <a:ext cx="3627110" cy="3086184"/>
          </a:xfrm>
          <a:custGeom>
            <a:avLst/>
            <a:gdLst/>
            <a:ahLst/>
            <a:cxnLst>
              <a:cxn ang="0">
                <a:pos x="wd2" y="hd2"/>
              </a:cxn>
              <a:cxn ang="5400000">
                <a:pos x="wd2" y="hd2"/>
              </a:cxn>
              <a:cxn ang="10800000">
                <a:pos x="wd2" y="hd2"/>
              </a:cxn>
              <a:cxn ang="16200000">
                <a:pos x="wd2" y="hd2"/>
              </a:cxn>
            </a:cxnLst>
            <a:rect l="0" t="0" r="r" b="b"/>
            <a:pathLst>
              <a:path w="21458" h="21246" extrusionOk="0">
                <a:moveTo>
                  <a:pt x="8896" y="394"/>
                </a:moveTo>
                <a:lnTo>
                  <a:pt x="460" y="6064"/>
                </a:lnTo>
                <a:cubicBezTo>
                  <a:pt x="-5" y="6376"/>
                  <a:pt x="-142" y="7084"/>
                  <a:pt x="161" y="7600"/>
                </a:cubicBezTo>
                <a:cubicBezTo>
                  <a:pt x="4677" y="15274"/>
                  <a:pt x="12032" y="20504"/>
                  <a:pt x="20464" y="21243"/>
                </a:cubicBezTo>
                <a:cubicBezTo>
                  <a:pt x="21000" y="21290"/>
                  <a:pt x="21458" y="20799"/>
                  <a:pt x="21458" y="20174"/>
                </a:cubicBezTo>
                <a:lnTo>
                  <a:pt x="21458" y="8834"/>
                </a:lnTo>
                <a:cubicBezTo>
                  <a:pt x="21458" y="7431"/>
                  <a:pt x="20612" y="6234"/>
                  <a:pt x="19435" y="5931"/>
                </a:cubicBezTo>
                <a:cubicBezTo>
                  <a:pt x="16556" y="5187"/>
                  <a:pt x="14007" y="3428"/>
                  <a:pt x="12078" y="990"/>
                </a:cubicBezTo>
                <a:cubicBezTo>
                  <a:pt x="11258" y="-46"/>
                  <a:pt x="9944" y="-310"/>
                  <a:pt x="8896" y="394"/>
                </a:cubicBezTo>
                <a:close/>
              </a:path>
            </a:pathLst>
          </a:custGeom>
          <a:gradFill>
            <a:gsLst>
              <a:gs pos="0">
                <a:srgbClr val="785800"/>
              </a:gs>
              <a:gs pos="100000">
                <a:srgbClr val="FFFFFF"/>
              </a:gs>
            </a:gsLst>
            <a:lin ang="5400000"/>
          </a:gradFill>
          <a:ln w="12700">
            <a:miter lim="400000"/>
          </a:ln>
        </p:spPr>
        <p:txBody>
          <a:bodyPr lIns="45719" rIns="45719"/>
          <a:lstStyle/>
          <a:p>
            <a:pPr algn="l" defTabSz="1765900">
              <a:defRPr sz="3400">
                <a:solidFill>
                  <a:srgbClr val="000000"/>
                </a:solidFill>
                <a:latin typeface="Roboto Thin"/>
                <a:ea typeface="Roboto Thin"/>
                <a:cs typeface="Roboto Thin"/>
                <a:sym typeface="Roboto Thin"/>
              </a:defRPr>
            </a:pPr>
            <a:endParaRPr/>
          </a:p>
        </p:txBody>
      </p:sp>
      <p:sp>
        <p:nvSpPr>
          <p:cNvPr id="101" name="Shape"/>
          <p:cNvSpPr/>
          <p:nvPr/>
        </p:nvSpPr>
        <p:spPr>
          <a:xfrm>
            <a:off x="14450921" y="5174557"/>
            <a:ext cx="2303520" cy="4142594"/>
          </a:xfrm>
          <a:custGeom>
            <a:avLst/>
            <a:gdLst/>
            <a:ahLst/>
            <a:cxnLst>
              <a:cxn ang="0">
                <a:pos x="wd2" y="hd2"/>
              </a:cxn>
              <a:cxn ang="5400000">
                <a:pos x="wd2" y="hd2"/>
              </a:cxn>
              <a:cxn ang="10800000">
                <a:pos x="wd2" y="hd2"/>
              </a:cxn>
              <a:cxn ang="16200000">
                <a:pos x="wd2" y="hd2"/>
              </a:cxn>
            </a:cxnLst>
            <a:rect l="0" t="0" r="r" b="b"/>
            <a:pathLst>
              <a:path w="21228" h="21349" extrusionOk="0">
                <a:moveTo>
                  <a:pt x="1191" y="10674"/>
                </a:moveTo>
                <a:cubicBezTo>
                  <a:pt x="1191" y="11961"/>
                  <a:pt x="840" y="13202"/>
                  <a:pt x="190" y="14369"/>
                </a:cubicBezTo>
                <a:cubicBezTo>
                  <a:pt x="-372" y="15377"/>
                  <a:pt x="342" y="16469"/>
                  <a:pt x="1973" y="16997"/>
                </a:cubicBezTo>
                <a:lnTo>
                  <a:pt x="15081" y="21241"/>
                </a:lnTo>
                <a:cubicBezTo>
                  <a:pt x="15802" y="21474"/>
                  <a:pt x="16726" y="21314"/>
                  <a:pt x="17087" y="20893"/>
                </a:cubicBezTo>
                <a:cubicBezTo>
                  <a:pt x="19740" y="17801"/>
                  <a:pt x="21228" y="14335"/>
                  <a:pt x="21228" y="10674"/>
                </a:cubicBezTo>
                <a:cubicBezTo>
                  <a:pt x="21228" y="7013"/>
                  <a:pt x="19740" y="3547"/>
                  <a:pt x="17087" y="455"/>
                </a:cubicBezTo>
                <a:cubicBezTo>
                  <a:pt x="16726" y="34"/>
                  <a:pt x="15802" y="-126"/>
                  <a:pt x="15081" y="107"/>
                </a:cubicBezTo>
                <a:lnTo>
                  <a:pt x="1972" y="4351"/>
                </a:lnTo>
                <a:cubicBezTo>
                  <a:pt x="341" y="4878"/>
                  <a:pt x="-372" y="5971"/>
                  <a:pt x="189" y="6978"/>
                </a:cubicBezTo>
                <a:cubicBezTo>
                  <a:pt x="840" y="8145"/>
                  <a:pt x="1191" y="9386"/>
                  <a:pt x="1191" y="10674"/>
                </a:cubicBezTo>
                <a:close/>
              </a:path>
            </a:pathLst>
          </a:custGeom>
          <a:gradFill>
            <a:gsLst>
              <a:gs pos="0">
                <a:srgbClr val="FFFFFF"/>
              </a:gs>
              <a:gs pos="100000">
                <a:srgbClr val="263E0F"/>
              </a:gs>
            </a:gsLst>
            <a:lin ang="5400000"/>
          </a:gradFill>
          <a:ln w="12700">
            <a:miter lim="400000"/>
          </a:ln>
        </p:spPr>
        <p:txBody>
          <a:bodyPr lIns="45719" rIns="45719"/>
          <a:lstStyle/>
          <a:p>
            <a:pPr algn="l" defTabSz="1765900">
              <a:defRPr sz="3400">
                <a:solidFill>
                  <a:srgbClr val="000000"/>
                </a:solidFill>
                <a:latin typeface="Roboto Thin"/>
                <a:ea typeface="Roboto Thin"/>
                <a:cs typeface="Roboto Thin"/>
                <a:sym typeface="Roboto Thin"/>
              </a:defRPr>
            </a:pPr>
            <a:endParaRPr/>
          </a:p>
        </p:txBody>
      </p:sp>
      <p:sp>
        <p:nvSpPr>
          <p:cNvPr id="102" name="Shape"/>
          <p:cNvSpPr/>
          <p:nvPr/>
        </p:nvSpPr>
        <p:spPr>
          <a:xfrm>
            <a:off x="8393083" y="2680218"/>
            <a:ext cx="3627110" cy="3086184"/>
          </a:xfrm>
          <a:custGeom>
            <a:avLst/>
            <a:gdLst/>
            <a:ahLst/>
            <a:cxnLst>
              <a:cxn ang="0">
                <a:pos x="wd2" y="hd2"/>
              </a:cxn>
              <a:cxn ang="5400000">
                <a:pos x="wd2" y="hd2"/>
              </a:cxn>
              <a:cxn ang="10800000">
                <a:pos x="wd2" y="hd2"/>
              </a:cxn>
              <a:cxn ang="16200000">
                <a:pos x="wd2" y="hd2"/>
              </a:cxn>
            </a:cxnLst>
            <a:rect l="0" t="0" r="r" b="b"/>
            <a:pathLst>
              <a:path w="21458" h="21246" extrusionOk="0">
                <a:moveTo>
                  <a:pt x="21458" y="12411"/>
                </a:moveTo>
                <a:lnTo>
                  <a:pt x="21458" y="1072"/>
                </a:lnTo>
                <a:cubicBezTo>
                  <a:pt x="21458" y="447"/>
                  <a:pt x="21000" y="-44"/>
                  <a:pt x="20464" y="3"/>
                </a:cubicBezTo>
                <a:cubicBezTo>
                  <a:pt x="12032" y="742"/>
                  <a:pt x="4677" y="5972"/>
                  <a:pt x="161" y="13646"/>
                </a:cubicBezTo>
                <a:cubicBezTo>
                  <a:pt x="-142" y="14162"/>
                  <a:pt x="-5" y="14870"/>
                  <a:pt x="460" y="15182"/>
                </a:cubicBezTo>
                <a:lnTo>
                  <a:pt x="8896" y="20852"/>
                </a:lnTo>
                <a:cubicBezTo>
                  <a:pt x="9944" y="21556"/>
                  <a:pt x="11258" y="21292"/>
                  <a:pt x="12078" y="20256"/>
                </a:cubicBezTo>
                <a:cubicBezTo>
                  <a:pt x="14006" y="17818"/>
                  <a:pt x="16556" y="16059"/>
                  <a:pt x="19435" y="15315"/>
                </a:cubicBezTo>
                <a:cubicBezTo>
                  <a:pt x="20612" y="15011"/>
                  <a:pt x="21458" y="13814"/>
                  <a:pt x="21458" y="12411"/>
                </a:cubicBezTo>
                <a:close/>
              </a:path>
            </a:pathLst>
          </a:custGeom>
          <a:gradFill>
            <a:gsLst>
              <a:gs pos="0">
                <a:srgbClr val="263E0F"/>
              </a:gs>
              <a:gs pos="100000">
                <a:srgbClr val="FFFFFF"/>
              </a:gs>
            </a:gsLst>
            <a:lin ang="5400000"/>
          </a:gradFill>
          <a:ln w="12700">
            <a:miter lim="400000"/>
          </a:ln>
        </p:spPr>
        <p:txBody>
          <a:bodyPr lIns="45719" rIns="45719"/>
          <a:lstStyle/>
          <a:p>
            <a:pPr algn="l" defTabSz="1765900">
              <a:defRPr sz="3400">
                <a:solidFill>
                  <a:srgbClr val="000000"/>
                </a:solidFill>
                <a:latin typeface="Roboto Thin"/>
                <a:ea typeface="Roboto Thin"/>
                <a:cs typeface="Roboto Thin"/>
                <a:sym typeface="Roboto Thin"/>
              </a:defRPr>
            </a:pPr>
            <a:endParaRPr/>
          </a:p>
        </p:txBody>
      </p:sp>
      <p:sp>
        <p:nvSpPr>
          <p:cNvPr id="103" name="Passing the state…"/>
          <p:cNvSpPr/>
          <p:nvPr/>
        </p:nvSpPr>
        <p:spPr>
          <a:xfrm>
            <a:off x="9041893" y="4102112"/>
            <a:ext cx="6300211" cy="6300212"/>
          </a:xfrm>
          <a:prstGeom prst="ellipse">
            <a:avLst/>
          </a:prstGeom>
          <a:solidFill>
            <a:srgbClr val="F8FAFB">
              <a:alpha val="24000"/>
            </a:srgbClr>
          </a:solidFill>
          <a:ln w="12700">
            <a:solidFill>
              <a:srgbClr val="F8FAFB"/>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pPr defTabSz="1765900">
              <a:defRPr sz="2300">
                <a:latin typeface="Calibri"/>
                <a:ea typeface="Calibri"/>
                <a:cs typeface="Calibri"/>
                <a:sym typeface="Calibri"/>
              </a:defRPr>
            </a:pPr>
            <a:r>
              <a:t>Passing the state</a:t>
            </a:r>
          </a:p>
          <a:p>
            <a:pPr defTabSz="1765900">
              <a:defRPr sz="2300">
                <a:latin typeface="Calibri"/>
                <a:ea typeface="Calibri"/>
                <a:cs typeface="Calibri"/>
                <a:sym typeface="Calibri"/>
              </a:defRPr>
            </a:pPr>
            <a:r>
              <a:t>non-departmental expertise</a:t>
            </a:r>
          </a:p>
        </p:txBody>
      </p:sp>
      <p:sp>
        <p:nvSpPr>
          <p:cNvPr id="104" name="design stages:"/>
          <p:cNvSpPr txBox="1"/>
          <p:nvPr/>
        </p:nvSpPr>
        <p:spPr>
          <a:xfrm>
            <a:off x="5940372" y="1092690"/>
            <a:ext cx="12503256" cy="5974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825500">
              <a:defRPr sz="3300" b="1">
                <a:solidFill>
                  <a:srgbClr val="474747"/>
                </a:solidFill>
              </a:defRPr>
            </a:lvl1pPr>
          </a:lstStyle>
          <a:p>
            <a:r>
              <a:t>design stages:</a:t>
            </a:r>
          </a:p>
        </p:txBody>
      </p:sp>
      <p:sp>
        <p:nvSpPr>
          <p:cNvPr id="105" name="Rectangle"/>
          <p:cNvSpPr/>
          <p:nvPr/>
        </p:nvSpPr>
        <p:spPr>
          <a:xfrm>
            <a:off x="6794500" y="12814300"/>
            <a:ext cx="10795000" cy="57521"/>
          </a:xfrm>
          <a:prstGeom prst="rect">
            <a:avLst/>
          </a:prstGeom>
          <a:solidFill>
            <a:srgbClr val="563D00">
              <a:alpha val="24885"/>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06" name="Rectangle"/>
          <p:cNvSpPr/>
          <p:nvPr/>
        </p:nvSpPr>
        <p:spPr>
          <a:xfrm>
            <a:off x="0" y="914400"/>
            <a:ext cx="1738840" cy="314204"/>
          </a:xfrm>
          <a:prstGeom prst="rect">
            <a:avLst/>
          </a:prstGeom>
          <a:solidFill>
            <a:srgbClr val="563D00">
              <a:alpha val="25342"/>
            </a:srgbClr>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107" name="Engineering and geodesic surveys"/>
          <p:cNvSpPr txBox="1"/>
          <p:nvPr/>
        </p:nvSpPr>
        <p:spPr>
          <a:xfrm>
            <a:off x="1333500" y="3314700"/>
            <a:ext cx="5734213" cy="4490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825500">
              <a:defRPr sz="2300">
                <a:solidFill>
                  <a:srgbClr val="474747"/>
                </a:solidFill>
              </a:defRPr>
            </a:lvl1pPr>
          </a:lstStyle>
          <a:p>
            <a:pPr>
              <a:defRPr b="1"/>
            </a:pPr>
            <a:r>
              <a:rPr b="0"/>
              <a:t>Engineering and geodesic surveys</a:t>
            </a:r>
          </a:p>
        </p:txBody>
      </p:sp>
      <p:sp>
        <p:nvSpPr>
          <p:cNvPr id="108" name="Development of conceptual design"/>
          <p:cNvSpPr txBox="1"/>
          <p:nvPr/>
        </p:nvSpPr>
        <p:spPr>
          <a:xfrm>
            <a:off x="1041400" y="7021343"/>
            <a:ext cx="5734213" cy="4490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825500">
              <a:defRPr sz="2300">
                <a:solidFill>
                  <a:srgbClr val="474747"/>
                </a:solidFill>
              </a:defRPr>
            </a:lvl1pPr>
          </a:lstStyle>
          <a:p>
            <a:pPr>
              <a:defRPr b="1"/>
            </a:pPr>
            <a:r>
              <a:rPr b="0"/>
              <a:t>Development of conceptual design</a:t>
            </a:r>
          </a:p>
        </p:txBody>
      </p:sp>
      <p:sp>
        <p:nvSpPr>
          <p:cNvPr id="109" name="Geotechnical surveys"/>
          <p:cNvSpPr txBox="1"/>
          <p:nvPr/>
        </p:nvSpPr>
        <p:spPr>
          <a:xfrm>
            <a:off x="1244600" y="10490199"/>
            <a:ext cx="5734213" cy="4490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825500">
              <a:defRPr sz="2300">
                <a:solidFill>
                  <a:srgbClr val="474747"/>
                </a:solidFill>
              </a:defRPr>
            </a:lvl1pPr>
          </a:lstStyle>
          <a:p>
            <a:r>
              <a:t>Geotechnical surveys</a:t>
            </a:r>
          </a:p>
        </p:txBody>
      </p:sp>
      <p:sp>
        <p:nvSpPr>
          <p:cNvPr id="110" name="Obtaining initial permissive documentation (architectural and planning task, technical conditions for connecting to engineering networks)"/>
          <p:cNvSpPr txBox="1"/>
          <p:nvPr/>
        </p:nvSpPr>
        <p:spPr>
          <a:xfrm>
            <a:off x="16941800" y="2867185"/>
            <a:ext cx="6692900" cy="15158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825500">
              <a:defRPr sz="2300">
                <a:solidFill>
                  <a:srgbClr val="474747"/>
                </a:solidFill>
              </a:defRPr>
            </a:lvl1pPr>
          </a:lstStyle>
          <a:p>
            <a:r>
              <a:t>Obtaining initial permissive documentation (architectural and planning task, technical conditions for connecting to engineering networks)</a:t>
            </a:r>
          </a:p>
        </p:txBody>
      </p:sp>
      <p:sp>
        <p:nvSpPr>
          <p:cNvPr id="111" name="Development of design and estimate documentation"/>
          <p:cNvSpPr txBox="1"/>
          <p:nvPr/>
        </p:nvSpPr>
        <p:spPr>
          <a:xfrm>
            <a:off x="17748741" y="7036856"/>
            <a:ext cx="5734213" cy="8046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825500">
              <a:defRPr sz="2300">
                <a:solidFill>
                  <a:srgbClr val="474747"/>
                </a:solidFill>
              </a:defRPr>
            </a:lvl1pPr>
          </a:lstStyle>
          <a:p>
            <a:r>
              <a:t>Development of design and estimate documentation</a:t>
            </a:r>
          </a:p>
        </p:txBody>
      </p:sp>
      <p:sp>
        <p:nvSpPr>
          <p:cNvPr id="112" name="Obtaining the necessary, additional approvals and permits from the concerned state services, according to the current norms and requirements of the legislation of the Republic of Kazakhstan"/>
          <p:cNvSpPr txBox="1"/>
          <p:nvPr/>
        </p:nvSpPr>
        <p:spPr>
          <a:xfrm>
            <a:off x="16938576" y="10673126"/>
            <a:ext cx="6688240" cy="15158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825500">
              <a:defRPr sz="2300">
                <a:solidFill>
                  <a:srgbClr val="474747"/>
                </a:solidFill>
              </a:defRPr>
            </a:lvl1pPr>
          </a:lstStyle>
          <a:p>
            <a:r>
              <a:t>Obtaining the necessary, additional approvals and permits from the concerned state services, according to the current norms and requirements of the legislation of the Republic of Kazakhstan</a:t>
            </a:r>
          </a:p>
        </p:txBody>
      </p:sp>
      <p:sp>
        <p:nvSpPr>
          <p:cNvPr id="113" name="Rectangle"/>
          <p:cNvSpPr/>
          <p:nvPr/>
        </p:nvSpPr>
        <p:spPr>
          <a:xfrm>
            <a:off x="12128500" y="1231900"/>
            <a:ext cx="1536700" cy="419100"/>
          </a:xfrm>
          <a:prstGeom prst="rect">
            <a:avLst/>
          </a:prstGeom>
          <a:solidFill>
            <a:srgbClr val="563D00">
              <a:alpha val="25342"/>
            </a:srgbClr>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114" name="Nur - Tas"/>
          <p:cNvSpPr txBox="1"/>
          <p:nvPr/>
        </p:nvSpPr>
        <p:spPr>
          <a:xfrm>
            <a:off x="1566581" y="809958"/>
            <a:ext cx="2569270" cy="523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825500">
              <a:defRPr sz="2800" b="1">
                <a:solidFill>
                  <a:srgbClr val="474747"/>
                </a:solidFill>
              </a:defRPr>
            </a:lvl1pPr>
          </a:lstStyle>
          <a:p>
            <a:r>
              <a:t>Nur - Tas</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 name="IMG_1721.jpeg" descr="IMG_1721.jpeg"/>
          <p:cNvPicPr>
            <a:picLocks/>
          </p:cNvPicPr>
          <p:nvPr/>
        </p:nvPicPr>
        <p:blipFill>
          <a:blip r:embed="rId2">
            <a:extLst/>
          </a:blip>
          <a:srcRect t="8215" b="8215"/>
          <a:stretch>
            <a:fillRect/>
          </a:stretch>
        </p:blipFill>
        <p:spPr>
          <a:xfrm>
            <a:off x="106840" y="121549"/>
            <a:ext cx="24170278" cy="13472706"/>
          </a:xfrm>
          <a:prstGeom prst="rect">
            <a:avLst/>
          </a:prstGeom>
          <a:ln w="12700">
            <a:miter lim="400000"/>
          </a:ln>
        </p:spPr>
      </p:pic>
      <p:sp>
        <p:nvSpPr>
          <p:cNvPr id="117" name="Rectangle"/>
          <p:cNvSpPr/>
          <p:nvPr/>
        </p:nvSpPr>
        <p:spPr>
          <a:xfrm>
            <a:off x="107950" y="120650"/>
            <a:ext cx="24168100" cy="13474700"/>
          </a:xfrm>
          <a:prstGeom prst="rect">
            <a:avLst/>
          </a:prstGeom>
          <a:solidFill>
            <a:srgbClr val="563D00">
              <a:alpha val="35388"/>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18" name="our Projects"/>
          <p:cNvSpPr txBox="1"/>
          <p:nvPr/>
        </p:nvSpPr>
        <p:spPr>
          <a:xfrm>
            <a:off x="6144806" y="6044564"/>
            <a:ext cx="12094388" cy="16268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825500">
              <a:defRPr sz="10000" b="1">
                <a:solidFill>
                  <a:srgbClr val="FFFFFF"/>
                </a:solidFill>
              </a:defRPr>
            </a:lvl1pPr>
          </a:lstStyle>
          <a:p>
            <a:r>
              <a:t>our Projects</a:t>
            </a:r>
          </a:p>
        </p:txBody>
      </p:sp>
      <p:sp>
        <p:nvSpPr>
          <p:cNvPr id="119" name="Rectangle"/>
          <p:cNvSpPr/>
          <p:nvPr/>
        </p:nvSpPr>
        <p:spPr>
          <a:xfrm>
            <a:off x="10220823" y="8055844"/>
            <a:ext cx="3942354" cy="42379"/>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9</a:t>
            </a:fld>
            <a:endParaRPr/>
          </a:p>
        </p:txBody>
      </p:sp>
      <p:sp>
        <p:nvSpPr>
          <p:cNvPr id="122" name="Rectangle"/>
          <p:cNvSpPr/>
          <p:nvPr/>
        </p:nvSpPr>
        <p:spPr>
          <a:xfrm>
            <a:off x="0" y="0"/>
            <a:ext cx="24384000" cy="4418783"/>
          </a:xfrm>
          <a:prstGeom prst="rect">
            <a:avLst/>
          </a:prstGeom>
          <a:solidFill>
            <a:srgbClr val="563D00">
              <a:alpha val="25114"/>
            </a:srgbClr>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123" name="Rectangle"/>
          <p:cNvSpPr/>
          <p:nvPr/>
        </p:nvSpPr>
        <p:spPr>
          <a:xfrm>
            <a:off x="6794500" y="12814300"/>
            <a:ext cx="10795000" cy="57521"/>
          </a:xfrm>
          <a:prstGeom prst="rect">
            <a:avLst/>
          </a:prstGeom>
          <a:solidFill>
            <a:srgbClr val="563D00">
              <a:alpha val="24885"/>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24" name="Rectangle"/>
          <p:cNvSpPr/>
          <p:nvPr/>
        </p:nvSpPr>
        <p:spPr>
          <a:xfrm>
            <a:off x="4406692" y="1809060"/>
            <a:ext cx="15570616" cy="9128711"/>
          </a:xfrm>
          <a:prstGeom prst="rect">
            <a:avLst/>
          </a:prstGeom>
          <a:solidFill>
            <a:srgbClr val="563D00">
              <a:alpha val="25114"/>
            </a:srgbClr>
          </a:solidFill>
          <a:ln w="12700">
            <a:miter lim="400000"/>
          </a:ln>
          <a:effectLst>
            <a:outerShdw blurRad="381000" dist="119618" rotWithShape="0">
              <a:srgbClr val="000000">
                <a:alpha val="75000"/>
              </a:srgbClr>
            </a:outerShdw>
          </a:effectLst>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pic>
        <p:nvPicPr>
          <p:cNvPr id="125" name="image15.jpeg" descr="image15.jpeg"/>
          <p:cNvPicPr>
            <a:picLocks noChangeAspect="1"/>
          </p:cNvPicPr>
          <p:nvPr/>
        </p:nvPicPr>
        <p:blipFill>
          <a:blip r:embed="rId2">
            <a:extLst/>
          </a:blip>
          <a:stretch>
            <a:fillRect/>
          </a:stretch>
        </p:blipFill>
        <p:spPr>
          <a:xfrm>
            <a:off x="4618915" y="2028867"/>
            <a:ext cx="15146170" cy="8689097"/>
          </a:xfrm>
          <a:prstGeom prst="rect">
            <a:avLst/>
          </a:prstGeom>
          <a:ln w="12700">
            <a:miter lim="400000"/>
          </a:ln>
        </p:spPr>
      </p:pic>
      <p:sp>
        <p:nvSpPr>
          <p:cNvPr id="126" name="ARNA Industrial Zone, 2013."/>
          <p:cNvSpPr txBox="1"/>
          <p:nvPr/>
        </p:nvSpPr>
        <p:spPr>
          <a:xfrm>
            <a:off x="5940372" y="517246"/>
            <a:ext cx="12503256" cy="5974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825500">
              <a:defRPr sz="3300" b="1"/>
            </a:lvl1pPr>
          </a:lstStyle>
          <a:p>
            <a:r>
              <a:t>ARNA Industrial Zone, 2013.</a:t>
            </a:r>
          </a:p>
        </p:txBody>
      </p:sp>
      <p:sp>
        <p:nvSpPr>
          <p:cNvPr id="127" name="Scope of work:"/>
          <p:cNvSpPr txBox="1"/>
          <p:nvPr/>
        </p:nvSpPr>
        <p:spPr>
          <a:xfrm>
            <a:off x="5940372" y="11083082"/>
            <a:ext cx="12503256" cy="5604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825500">
              <a:defRPr sz="3000" b="1"/>
            </a:lvl1pPr>
          </a:lstStyle>
          <a:p>
            <a:r>
              <a:t>Scope of work:</a:t>
            </a:r>
          </a:p>
        </p:txBody>
      </p:sp>
      <p:sp>
        <p:nvSpPr>
          <p:cNvPr id="128" name="Feasibility study"/>
          <p:cNvSpPr txBox="1"/>
          <p:nvPr/>
        </p:nvSpPr>
        <p:spPr>
          <a:xfrm>
            <a:off x="5940372" y="11788845"/>
            <a:ext cx="12503256" cy="5234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825500">
              <a:defRPr sz="2800"/>
            </a:lvl1pPr>
          </a:lstStyle>
          <a:p>
            <a:pPr>
              <a:defRPr b="1"/>
            </a:pPr>
            <a:r>
              <a:rPr b="0"/>
              <a:t>Feasibility study</a:t>
            </a:r>
          </a:p>
        </p:txBody>
      </p:sp>
    </p:spTree>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005E00"/>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839</Words>
  <Application>Microsoft Office PowerPoint</Application>
  <PresentationFormat>Произвольный</PresentationFormat>
  <Paragraphs>111</Paragraphs>
  <Slides>19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19</vt:i4>
      </vt:variant>
    </vt:vector>
  </HeadingPairs>
  <TitlesOfParts>
    <vt:vector size="24" baseType="lpstr">
      <vt:lpstr>Calibri</vt:lpstr>
      <vt:lpstr>Helvetica Neue</vt:lpstr>
      <vt:lpstr>Helvetica Neue Medium</vt:lpstr>
      <vt:lpstr>Roboto Thin</vt:lpstr>
      <vt:lpstr>21_BasicWhite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cp:lastModifiedBy>Пользователь Windows</cp:lastModifiedBy>
  <cp:revision>2</cp:revision>
  <dcterms:modified xsi:type="dcterms:W3CDTF">2024-04-01T07:16:31Z</dcterms:modified>
</cp:coreProperties>
</file>