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0" d="100"/>
          <a:sy n="30" d="100"/>
        </p:scale>
        <p:origin x="42" y="11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 name="Shape 24"/>
          <p:cNvSpPr>
            <a:spLocks noGrp="1" noRot="1" noChangeAspect="1"/>
          </p:cNvSpPr>
          <p:nvPr>
            <p:ph type="sldImg"/>
          </p:nvPr>
        </p:nvSpPr>
        <p:spPr>
          <a:xfrm>
            <a:off x="1143000" y="685800"/>
            <a:ext cx="4572000" cy="3429000"/>
          </a:xfrm>
          <a:prstGeom prst="rect">
            <a:avLst/>
          </a:prstGeom>
        </p:spPr>
        <p:txBody>
          <a:bodyPr/>
          <a:lstStyle/>
          <a:p>
            <a:endParaRPr/>
          </a:p>
        </p:txBody>
      </p:sp>
      <p:sp>
        <p:nvSpPr>
          <p:cNvPr id="25" name="Shape 25"/>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549107876"/>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Нур-Тас">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8" name="Slide Number"/>
          <p:cNvSpPr txBox="1">
            <a:spLocks noGrp="1"/>
          </p:cNvSpPr>
          <p:nvPr>
            <p:ph type="sldNum" sz="quarter" idx="2"/>
          </p:nvPr>
        </p:nvSpPr>
        <p:spPr>
          <a:xfrm>
            <a:off x="12001499" y="13080999"/>
            <a:ext cx="368505" cy="374600"/>
          </a:xfrm>
          <a:prstGeom prst="rect">
            <a:avLst/>
          </a:prstGeom>
        </p:spPr>
        <p:txBody>
          <a:bodyPr wrap="none"/>
          <a:lstStyle>
            <a:lvl1pPr>
              <a:defRPr b="0">
                <a:solidFill>
                  <a:srgbClr val="000000"/>
                </a:solidFil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Number"/>
          <p:cNvSpPr txBox="1">
            <a:spLocks noGrp="1"/>
          </p:cNvSpPr>
          <p:nvPr>
            <p:ph type="sldNum" sz="quarter" idx="2"/>
          </p:nvPr>
        </p:nvSpPr>
        <p:spPr>
          <a:xfrm>
            <a:off x="11558514" y="13068528"/>
            <a:ext cx="1266971" cy="387071"/>
          </a:xfrm>
          <a:prstGeom prst="rect">
            <a:avLst/>
          </a:prstGeom>
          <a:ln w="12700">
            <a:miter lim="400000"/>
          </a:ln>
        </p:spPr>
        <p:txBody>
          <a:bodyPr lIns="50800" tIns="50800" rIns="50800" bIns="50800" anchor="b">
            <a:spAutoFit/>
          </a:bodyPr>
          <a:lstStyle>
            <a:lvl1pPr defTabSz="584200">
              <a:defRPr sz="1800" b="1"/>
            </a:lvl1pPr>
          </a:lstStyle>
          <a:p>
            <a:fld id="{86CB4B4D-7CA3-9044-876B-883B54F8677D}" type="slidenum">
              <a:t>‹#›</a:t>
            </a:fld>
            <a:endParaRPr/>
          </a:p>
        </p:txBody>
      </p:sp>
      <p:sp>
        <p:nvSpPr>
          <p:cNvPr id="3" name="Slide Title"/>
          <p:cNvSpPr txBox="1">
            <a:spLocks noGrp="1"/>
          </p:cNvSpPr>
          <p:nvPr>
            <p:ph type="title" hasCustomPrompt="1"/>
          </p:nvPr>
        </p:nvSpPr>
        <p:spPr>
          <a:xfrm>
            <a:off x="1206500" y="1079500"/>
            <a:ext cx="10477500" cy="14351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4" name="Body Level One…"/>
          <p:cNvSpPr txBox="1">
            <a:spLocks noGrp="1"/>
          </p:cNvSpPr>
          <p:nvPr>
            <p:ph type="body" idx="1" hasCustomPrompt="1"/>
          </p:nvPr>
        </p:nvSpPr>
        <p:spPr>
          <a:xfrm>
            <a:off x="1206500" y="4248504"/>
            <a:ext cx="104775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1pPr>
      <a:lvl2pPr marL="0" marR="0" indent="457200" algn="ctr" defTabSz="5842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2pPr>
      <a:lvl3pPr marL="0" marR="0" indent="914400" algn="ctr" defTabSz="5842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3pPr>
      <a:lvl4pPr marL="0" marR="0" indent="1371600" algn="ctr" defTabSz="5842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4pPr>
      <a:lvl5pPr marL="0" marR="0" indent="1828800" algn="ctr" defTabSz="5842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5pPr>
      <a:lvl6pPr marL="0" marR="0" indent="2286000" algn="ctr" defTabSz="5842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6pPr>
      <a:lvl7pPr marL="0" marR="0" indent="2743200" algn="ctr" defTabSz="5842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7pPr>
      <a:lvl8pPr marL="0" marR="0" indent="3200400" algn="ctr" defTabSz="5842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8pPr>
      <a:lvl9pPr marL="0" marR="0" indent="3657600" algn="ctr" defTabSz="584200" latinLnBrk="0">
        <a:lnSpc>
          <a:spcPct val="100000"/>
        </a:lnSpc>
        <a:spcBef>
          <a:spcPts val="0"/>
        </a:spcBef>
        <a:spcAft>
          <a:spcPts val="0"/>
        </a:spcAft>
        <a:buClrTx/>
        <a:buSzTx/>
        <a:buFontTx/>
        <a:buNone/>
        <a:tabLst/>
        <a:defRPr sz="1800" b="1"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eg"/><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G_1724.jpeg" descr="IMG_1724.jpeg"/>
          <p:cNvPicPr>
            <a:picLocks/>
          </p:cNvPicPr>
          <p:nvPr/>
        </p:nvPicPr>
        <p:blipFill>
          <a:blip r:embed="rId2">
            <a:extLst/>
          </a:blip>
          <a:srcRect t="28044" b="28044"/>
          <a:stretch>
            <a:fillRect/>
          </a:stretch>
        </p:blipFill>
        <p:spPr>
          <a:xfrm>
            <a:off x="106840" y="121549"/>
            <a:ext cx="24170278" cy="13472705"/>
          </a:xfrm>
          <a:prstGeom prst="rect">
            <a:avLst/>
          </a:prstGeom>
          <a:ln w="12700">
            <a:miter lim="400000"/>
          </a:ln>
        </p:spPr>
      </p:pic>
      <p:sp>
        <p:nvSpPr>
          <p:cNvPr id="28" name="Rectangle"/>
          <p:cNvSpPr/>
          <p:nvPr/>
        </p:nvSpPr>
        <p:spPr>
          <a:xfrm>
            <a:off x="107950" y="120650"/>
            <a:ext cx="24168100" cy="13474700"/>
          </a:xfrm>
          <a:prstGeom prst="rect">
            <a:avLst/>
          </a:prstGeom>
          <a:solidFill>
            <a:srgbClr val="563D00">
              <a:alpha val="35388"/>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9" name="Нур - Тас"/>
          <p:cNvSpPr txBox="1"/>
          <p:nvPr/>
        </p:nvSpPr>
        <p:spPr>
          <a:xfrm>
            <a:off x="6144806" y="6044564"/>
            <a:ext cx="12094388" cy="16268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10000" b="1">
                <a:solidFill>
                  <a:srgbClr val="FFFFFF"/>
                </a:solidFill>
              </a:defRPr>
            </a:lvl1pPr>
          </a:lstStyle>
          <a:p>
            <a:pPr/>
            <a:r>
              <a:rPr>
                <a:latin typeface="Arial"/>
              </a:rPr>
              <a:t>Nur - Tas</a:t>
            </a:r>
          </a:p>
        </p:txBody>
      </p:sp>
      <p:sp>
        <p:nvSpPr>
          <p:cNvPr id="30" name="Rectangle"/>
          <p:cNvSpPr/>
          <p:nvPr/>
        </p:nvSpPr>
        <p:spPr>
          <a:xfrm>
            <a:off x="10220823" y="8055844"/>
            <a:ext cx="3942354" cy="42379"/>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a:t>
            </a:fld>
            <a:endParaRPr/>
          </a:p>
        </p:txBody>
      </p:sp>
      <p:sp>
        <p:nvSpPr>
          <p:cNvPr id="33" name="Rectangle"/>
          <p:cNvSpPr/>
          <p:nvPr/>
        </p:nvSpPr>
        <p:spPr>
          <a:xfrm>
            <a:off x="17386300" y="-377"/>
            <a:ext cx="6997700" cy="13716753"/>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34" name="Triangle"/>
          <p:cNvSpPr/>
          <p:nvPr/>
        </p:nvSpPr>
        <p:spPr>
          <a:xfrm rot="10800000">
            <a:off x="13055600" y="0"/>
            <a:ext cx="4330700" cy="67129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563D00">
              <a:alpha val="25114"/>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pic>
        <p:nvPicPr>
          <p:cNvPr id="35" name="IMG_1690.png" descr="IMG_1690.png"/>
          <p:cNvPicPr>
            <a:picLocks/>
          </p:cNvPicPr>
          <p:nvPr/>
        </p:nvPicPr>
        <p:blipFill>
          <a:blip r:embed="rId2">
            <a:alphaModFix amt="81050"/>
            <a:extLst/>
          </a:blip>
          <a:srcRect l="22712" t="9636" r="22151" b="33184"/>
          <a:stretch>
            <a:fillRect/>
          </a:stretch>
        </p:blipFill>
        <p:spPr>
          <a:xfrm>
            <a:off x="13639800" y="927100"/>
            <a:ext cx="9257666" cy="11890828"/>
          </a:xfrm>
          <a:prstGeom prst="rect">
            <a:avLst/>
          </a:prstGeom>
          <a:ln w="12700">
            <a:miter lim="400000"/>
          </a:ln>
        </p:spPr>
      </p:pic>
      <p:sp>
        <p:nvSpPr>
          <p:cNvPr id="36" name="Rectangle"/>
          <p:cNvSpPr/>
          <p:nvPr/>
        </p:nvSpPr>
        <p:spPr>
          <a:xfrm>
            <a:off x="0" y="914400"/>
            <a:ext cx="1738840" cy="314204"/>
          </a:xfrm>
          <a:prstGeom prst="rect">
            <a:avLst/>
          </a:prstGeom>
          <a:solidFill>
            <a:srgbClr val="563D00">
              <a:alpha val="25342"/>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37" name="Нур - Тас"/>
          <p:cNvSpPr txBox="1"/>
          <p:nvPr/>
        </p:nvSpPr>
        <p:spPr>
          <a:xfrm>
            <a:off x="1566581" y="809958"/>
            <a:ext cx="2569270" cy="5230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2800" b="1">
                <a:solidFill>
                  <a:srgbClr val="474747"/>
                </a:solidFill>
              </a:defRPr>
            </a:lvl1pPr>
          </a:lstStyle>
          <a:p>
            <a:pPr/>
            <a:r>
              <a:rPr>
                <a:latin typeface="Arial"/>
              </a:rPr>
              <a:t>Nur - Tas</a:t>
            </a:r>
          </a:p>
        </p:txBody>
      </p:sp>
      <p:sp>
        <p:nvSpPr>
          <p:cNvPr id="38" name="Rectangle"/>
          <p:cNvSpPr/>
          <p:nvPr/>
        </p:nvSpPr>
        <p:spPr>
          <a:xfrm>
            <a:off x="6984241" y="12810831"/>
            <a:ext cx="11938001" cy="57522"/>
          </a:xfrm>
          <a:prstGeom prst="rect">
            <a:avLst/>
          </a:prstGeom>
          <a:solidFill>
            <a:srgbClr val="563D00">
              <a:alpha val="24885"/>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39" name="о НАС"/>
          <p:cNvSpPr txBox="1"/>
          <p:nvPr/>
        </p:nvSpPr>
        <p:spPr>
          <a:xfrm>
            <a:off x="1562100" y="3227166"/>
            <a:ext cx="3387006" cy="7958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4600" b="1">
                <a:solidFill>
                  <a:srgbClr val="474747"/>
                </a:solidFill>
              </a:defRPr>
            </a:lvl1pPr>
          </a:lstStyle>
          <a:p>
            <a:pPr/>
            <a:r>
              <a:rPr>
                <a:latin typeface="Arial"/>
              </a:rPr>
              <a:t>ABOUT US</a:t>
            </a:r>
          </a:p>
        </p:txBody>
      </p:sp>
      <p:sp>
        <p:nvSpPr>
          <p:cNvPr id="40" name="ТОО «Нур-Тас»"/>
          <p:cNvSpPr txBox="1"/>
          <p:nvPr/>
        </p:nvSpPr>
        <p:spPr>
          <a:xfrm>
            <a:off x="3530600" y="4517769"/>
            <a:ext cx="3453641" cy="5796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defTabSz="825500">
              <a:defRPr sz="3100" b="1">
                <a:solidFill>
                  <a:srgbClr val="474747"/>
                </a:solidFill>
              </a:defRPr>
            </a:lvl1pPr>
          </a:lstStyle>
          <a:p>
            <a:pPr/>
            <a:r>
              <a:rPr>
                <a:latin typeface="Arial"/>
              </a:rPr>
              <a:t>Nur-Tas LLP</a:t>
            </a:r>
          </a:p>
        </p:txBody>
      </p:sp>
      <p:sp>
        <p:nvSpPr>
          <p:cNvPr id="41" name="Rectangle"/>
          <p:cNvSpPr/>
          <p:nvPr/>
        </p:nvSpPr>
        <p:spPr>
          <a:xfrm>
            <a:off x="2374377" y="3978468"/>
            <a:ext cx="3172551" cy="42228"/>
          </a:xfrm>
          <a:prstGeom prst="rect">
            <a:avLst/>
          </a:prstGeom>
          <a:solidFill>
            <a:srgbClr val="563D00">
              <a:alpha val="25342"/>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42" name="Проектная компания ТОО «Нур-Тас» (БИН 980140009712)"/>
          <p:cNvSpPr txBox="1"/>
          <p:nvPr/>
        </p:nvSpPr>
        <p:spPr>
          <a:xfrm>
            <a:off x="3586550" y="5165901"/>
            <a:ext cx="11019216" cy="4501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p>
            <a:pPr algn="l" defTabSz="825500">
              <a:defRPr sz="2300" b="1">
                <a:solidFill>
                  <a:srgbClr val="474747"/>
                </a:solidFill>
              </a:defRPr>
            </a:pPr>
            <a:r>
              <a:rPr b="0">
                <a:latin typeface="Arial"/>
              </a:rPr>
              <a:t>Design company Nur-Tas LLP (BIN 980140009712)</a:t>
            </a:r>
          </a:p>
        </p:txBody>
      </p:sp>
      <p:sp>
        <p:nvSpPr>
          <p:cNvPr id="43" name="Центральный Офис:"/>
          <p:cNvSpPr txBox="1"/>
          <p:nvPr/>
        </p:nvSpPr>
        <p:spPr>
          <a:xfrm>
            <a:off x="3530600" y="6511705"/>
            <a:ext cx="4158898" cy="5727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100" b="1">
                <a:solidFill>
                  <a:srgbClr val="474747"/>
                </a:solidFill>
              </a:defRPr>
            </a:lvl1pPr>
          </a:lstStyle>
          <a:p>
            <a:pPr/>
            <a:r>
              <a:rPr>
                <a:latin typeface="Arial"/>
              </a:rPr>
              <a:t>Head Office:</a:t>
            </a:r>
          </a:p>
        </p:txBody>
      </p:sp>
      <p:sp>
        <p:nvSpPr>
          <p:cNvPr id="44" name="РК, г. Алматы, ул. Тимирязева 42, корпус 23А, офис 236…"/>
          <p:cNvSpPr txBox="1"/>
          <p:nvPr/>
        </p:nvSpPr>
        <p:spPr>
          <a:xfrm>
            <a:off x="3873500" y="7230168"/>
            <a:ext cx="8350541" cy="11602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p>
            <a:pPr algn="l" defTabSz="825500">
              <a:defRPr sz="2300" b="1">
                <a:solidFill>
                  <a:srgbClr val="474747"/>
                </a:solidFill>
              </a:defRPr>
            </a:pPr>
            <a:r>
              <a:rPr b="0">
                <a:latin typeface="Arial"/>
              </a:rPr>
              <a:t>Republic of Kazakhstan, Almaty, 42 Timiryazev St., Building 23A, Office 236</a:t>
            </a:r>
          </a:p>
          <a:p>
            <a:pPr algn="l"/>
            <a:r>
              <a:rPr b="0">
                <a:latin typeface="Arial"/>
              </a:rPr>
              <a:t>Tax regime: general taxation (VAT 12%)</a:t>
            </a:r>
          </a:p>
          <a:p>
            <a:pPr algn="l"/>
            <a:r>
              <a:rPr b="0">
                <a:latin typeface="Arial"/>
              </a:rPr>
              <a:t>Personnel: 40 employees</a:t>
            </a:r>
          </a:p>
        </p:txBody>
      </p:sp>
      <p:sp>
        <p:nvSpPr>
          <p:cNvPr id="45" name="Основные направления деятельности:"/>
          <p:cNvSpPr txBox="1"/>
          <p:nvPr/>
        </p:nvSpPr>
        <p:spPr>
          <a:xfrm>
            <a:off x="3505200" y="8513789"/>
            <a:ext cx="8382000" cy="5796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defTabSz="825500">
              <a:defRPr sz="3100" b="1">
                <a:solidFill>
                  <a:srgbClr val="474747"/>
                </a:solidFill>
              </a:defRPr>
            </a:lvl1pPr>
          </a:lstStyle>
          <a:p>
            <a:pPr/>
            <a:r>
              <a:rPr>
                <a:latin typeface="Arial"/>
              </a:rPr>
              <a:t>Main areas of activity:</a:t>
            </a:r>
          </a:p>
        </p:txBody>
      </p:sp>
      <p:sp>
        <p:nvSpPr>
          <p:cNvPr id="46" name="Инженерные изыскания"/>
          <p:cNvSpPr txBox="1"/>
          <p:nvPr/>
        </p:nvSpPr>
        <p:spPr>
          <a:xfrm>
            <a:off x="3873500" y="9346438"/>
            <a:ext cx="3808098" cy="4490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algn="l" defTabSz="825500">
              <a:defRPr sz="2300">
                <a:solidFill>
                  <a:srgbClr val="474747"/>
                </a:solidFill>
              </a:defRPr>
            </a:lvl1pPr>
          </a:lstStyle>
          <a:p>
            <a:pPr>
              <a:defRPr b="1"/>
            </a:pPr>
            <a:r>
              <a:rPr b="0">
                <a:latin typeface="Arial"/>
              </a:rPr>
              <a:t>Engineering surveys</a:t>
            </a:r>
          </a:p>
        </p:txBody>
      </p:sp>
      <p:sp>
        <p:nvSpPr>
          <p:cNvPr id="47" name="Архитектурно-строительное проектирование"/>
          <p:cNvSpPr txBox="1"/>
          <p:nvPr/>
        </p:nvSpPr>
        <p:spPr>
          <a:xfrm>
            <a:off x="3873500" y="9817278"/>
            <a:ext cx="6512473" cy="4490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algn="l" defTabSz="825500">
              <a:defRPr sz="2300">
                <a:solidFill>
                  <a:srgbClr val="474747"/>
                </a:solidFill>
              </a:defRPr>
            </a:lvl1pPr>
          </a:lstStyle>
          <a:p>
            <a:pPr>
              <a:defRPr b="1"/>
            </a:pPr>
            <a:r>
              <a:rPr b="0">
                <a:latin typeface="Arial"/>
              </a:rPr>
              <a:t>Architectural and construction design</a:t>
            </a:r>
          </a:p>
        </p:txBody>
      </p:sp>
      <p:sp>
        <p:nvSpPr>
          <p:cNvPr id="48" name="Arrow 11"/>
          <p:cNvSpPr/>
          <p:nvPr/>
        </p:nvSpPr>
        <p:spPr>
          <a:xfrm>
            <a:off x="2565400" y="5177827"/>
            <a:ext cx="566255" cy="426338"/>
          </a:xfrm>
          <a:custGeom>
            <a:avLst/>
            <a:gdLst/>
            <a:ahLst/>
            <a:cxnLst>
              <a:cxn ang="0">
                <a:pos x="wd2" y="hd2"/>
              </a:cxn>
              <a:cxn ang="5400000">
                <a:pos x="wd2" y="hd2"/>
              </a:cxn>
              <a:cxn ang="10800000">
                <a:pos x="wd2" y="hd2"/>
              </a:cxn>
              <a:cxn ang="16200000">
                <a:pos x="wd2" y="hd2"/>
              </a:cxn>
            </a:cxnLst>
            <a:rect l="0" t="0" r="r" b="b"/>
            <a:pathLst>
              <a:path w="21600" h="21600" extrusionOk="0">
                <a:moveTo>
                  <a:pt x="13469" y="0"/>
                </a:moveTo>
                <a:cubicBezTo>
                  <a:pt x="13010" y="0"/>
                  <a:pt x="12551" y="232"/>
                  <a:pt x="12200" y="697"/>
                </a:cubicBezTo>
                <a:cubicBezTo>
                  <a:pt x="11500" y="1626"/>
                  <a:pt x="11500" y="3135"/>
                  <a:pt x="12200" y="4065"/>
                </a:cubicBezTo>
                <a:lnTo>
                  <a:pt x="15479" y="8419"/>
                </a:lnTo>
                <a:lnTo>
                  <a:pt x="1793" y="8419"/>
                </a:lnTo>
                <a:cubicBezTo>
                  <a:pt x="802" y="8419"/>
                  <a:pt x="0" y="9485"/>
                  <a:pt x="0" y="10800"/>
                </a:cubicBezTo>
                <a:cubicBezTo>
                  <a:pt x="0" y="12115"/>
                  <a:pt x="802" y="13181"/>
                  <a:pt x="1793" y="13181"/>
                </a:cubicBezTo>
                <a:lnTo>
                  <a:pt x="15479" y="13181"/>
                </a:lnTo>
                <a:lnTo>
                  <a:pt x="12200" y="17535"/>
                </a:lnTo>
                <a:cubicBezTo>
                  <a:pt x="11500" y="18465"/>
                  <a:pt x="11500" y="19974"/>
                  <a:pt x="12200" y="20903"/>
                </a:cubicBezTo>
                <a:cubicBezTo>
                  <a:pt x="12551" y="21368"/>
                  <a:pt x="13010" y="21600"/>
                  <a:pt x="13469" y="21600"/>
                </a:cubicBezTo>
                <a:cubicBezTo>
                  <a:pt x="13927" y="21600"/>
                  <a:pt x="14387" y="21368"/>
                  <a:pt x="14737" y="20903"/>
                </a:cubicBezTo>
                <a:lnTo>
                  <a:pt x="21074" y="12484"/>
                </a:lnTo>
                <a:cubicBezTo>
                  <a:pt x="21424" y="12019"/>
                  <a:pt x="21600" y="11409"/>
                  <a:pt x="21600" y="10800"/>
                </a:cubicBezTo>
                <a:cubicBezTo>
                  <a:pt x="21600" y="10191"/>
                  <a:pt x="21424" y="9581"/>
                  <a:pt x="21074" y="9116"/>
                </a:cubicBezTo>
                <a:lnTo>
                  <a:pt x="14737" y="697"/>
                </a:lnTo>
                <a:cubicBezTo>
                  <a:pt x="14387" y="232"/>
                  <a:pt x="13927" y="0"/>
                  <a:pt x="13469" y="0"/>
                </a:cubicBezTo>
                <a:close/>
              </a:path>
            </a:pathLst>
          </a:custGeom>
          <a:solidFill>
            <a:srgbClr val="563D00">
              <a:alpha val="25114"/>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49" name="Arrow 11"/>
          <p:cNvSpPr/>
          <p:nvPr/>
        </p:nvSpPr>
        <p:spPr>
          <a:xfrm>
            <a:off x="2568088" y="6584928"/>
            <a:ext cx="566255" cy="426338"/>
          </a:xfrm>
          <a:custGeom>
            <a:avLst/>
            <a:gdLst/>
            <a:ahLst/>
            <a:cxnLst>
              <a:cxn ang="0">
                <a:pos x="wd2" y="hd2"/>
              </a:cxn>
              <a:cxn ang="5400000">
                <a:pos x="wd2" y="hd2"/>
              </a:cxn>
              <a:cxn ang="10800000">
                <a:pos x="wd2" y="hd2"/>
              </a:cxn>
              <a:cxn ang="16200000">
                <a:pos x="wd2" y="hd2"/>
              </a:cxn>
            </a:cxnLst>
            <a:rect l="0" t="0" r="r" b="b"/>
            <a:pathLst>
              <a:path w="21600" h="21600" extrusionOk="0">
                <a:moveTo>
                  <a:pt x="13469" y="0"/>
                </a:moveTo>
                <a:cubicBezTo>
                  <a:pt x="13010" y="0"/>
                  <a:pt x="12551" y="232"/>
                  <a:pt x="12200" y="697"/>
                </a:cubicBezTo>
                <a:cubicBezTo>
                  <a:pt x="11500" y="1626"/>
                  <a:pt x="11500" y="3135"/>
                  <a:pt x="12200" y="4065"/>
                </a:cubicBezTo>
                <a:lnTo>
                  <a:pt x="15479" y="8419"/>
                </a:lnTo>
                <a:lnTo>
                  <a:pt x="1793" y="8419"/>
                </a:lnTo>
                <a:cubicBezTo>
                  <a:pt x="802" y="8419"/>
                  <a:pt x="0" y="9485"/>
                  <a:pt x="0" y="10800"/>
                </a:cubicBezTo>
                <a:cubicBezTo>
                  <a:pt x="0" y="12115"/>
                  <a:pt x="802" y="13181"/>
                  <a:pt x="1793" y="13181"/>
                </a:cubicBezTo>
                <a:lnTo>
                  <a:pt x="15479" y="13181"/>
                </a:lnTo>
                <a:lnTo>
                  <a:pt x="12200" y="17535"/>
                </a:lnTo>
                <a:cubicBezTo>
                  <a:pt x="11500" y="18465"/>
                  <a:pt x="11500" y="19974"/>
                  <a:pt x="12200" y="20903"/>
                </a:cubicBezTo>
                <a:cubicBezTo>
                  <a:pt x="12551" y="21368"/>
                  <a:pt x="13010" y="21600"/>
                  <a:pt x="13469" y="21600"/>
                </a:cubicBezTo>
                <a:cubicBezTo>
                  <a:pt x="13927" y="21600"/>
                  <a:pt x="14387" y="21368"/>
                  <a:pt x="14737" y="20903"/>
                </a:cubicBezTo>
                <a:lnTo>
                  <a:pt x="21074" y="12484"/>
                </a:lnTo>
                <a:cubicBezTo>
                  <a:pt x="21424" y="12019"/>
                  <a:pt x="21600" y="11409"/>
                  <a:pt x="21600" y="10800"/>
                </a:cubicBezTo>
                <a:cubicBezTo>
                  <a:pt x="21600" y="10191"/>
                  <a:pt x="21424" y="9581"/>
                  <a:pt x="21074" y="9116"/>
                </a:cubicBezTo>
                <a:lnTo>
                  <a:pt x="14737" y="697"/>
                </a:lnTo>
                <a:cubicBezTo>
                  <a:pt x="14387" y="232"/>
                  <a:pt x="13927" y="0"/>
                  <a:pt x="13469" y="0"/>
                </a:cubicBezTo>
                <a:close/>
              </a:path>
            </a:pathLst>
          </a:custGeom>
          <a:solidFill>
            <a:srgbClr val="563D00">
              <a:alpha val="25114"/>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50" name="Arrow 11"/>
          <p:cNvSpPr/>
          <p:nvPr/>
        </p:nvSpPr>
        <p:spPr>
          <a:xfrm>
            <a:off x="2568088" y="8590443"/>
            <a:ext cx="566255" cy="426338"/>
          </a:xfrm>
          <a:custGeom>
            <a:avLst/>
            <a:gdLst/>
            <a:ahLst/>
            <a:cxnLst>
              <a:cxn ang="0">
                <a:pos x="wd2" y="hd2"/>
              </a:cxn>
              <a:cxn ang="5400000">
                <a:pos x="wd2" y="hd2"/>
              </a:cxn>
              <a:cxn ang="10800000">
                <a:pos x="wd2" y="hd2"/>
              </a:cxn>
              <a:cxn ang="16200000">
                <a:pos x="wd2" y="hd2"/>
              </a:cxn>
            </a:cxnLst>
            <a:rect l="0" t="0" r="r" b="b"/>
            <a:pathLst>
              <a:path w="21600" h="21600" extrusionOk="0">
                <a:moveTo>
                  <a:pt x="13469" y="0"/>
                </a:moveTo>
                <a:cubicBezTo>
                  <a:pt x="13010" y="0"/>
                  <a:pt x="12551" y="232"/>
                  <a:pt x="12200" y="697"/>
                </a:cubicBezTo>
                <a:cubicBezTo>
                  <a:pt x="11500" y="1626"/>
                  <a:pt x="11500" y="3135"/>
                  <a:pt x="12200" y="4065"/>
                </a:cubicBezTo>
                <a:lnTo>
                  <a:pt x="15479" y="8419"/>
                </a:lnTo>
                <a:lnTo>
                  <a:pt x="1793" y="8419"/>
                </a:lnTo>
                <a:cubicBezTo>
                  <a:pt x="802" y="8419"/>
                  <a:pt x="0" y="9485"/>
                  <a:pt x="0" y="10800"/>
                </a:cubicBezTo>
                <a:cubicBezTo>
                  <a:pt x="0" y="12115"/>
                  <a:pt x="802" y="13181"/>
                  <a:pt x="1793" y="13181"/>
                </a:cubicBezTo>
                <a:lnTo>
                  <a:pt x="15479" y="13181"/>
                </a:lnTo>
                <a:lnTo>
                  <a:pt x="12200" y="17535"/>
                </a:lnTo>
                <a:cubicBezTo>
                  <a:pt x="11500" y="18465"/>
                  <a:pt x="11500" y="19974"/>
                  <a:pt x="12200" y="20903"/>
                </a:cubicBezTo>
                <a:cubicBezTo>
                  <a:pt x="12551" y="21368"/>
                  <a:pt x="13010" y="21600"/>
                  <a:pt x="13469" y="21600"/>
                </a:cubicBezTo>
                <a:cubicBezTo>
                  <a:pt x="13927" y="21600"/>
                  <a:pt x="14387" y="21368"/>
                  <a:pt x="14737" y="20903"/>
                </a:cubicBezTo>
                <a:lnTo>
                  <a:pt x="21074" y="12484"/>
                </a:lnTo>
                <a:cubicBezTo>
                  <a:pt x="21424" y="12019"/>
                  <a:pt x="21600" y="11409"/>
                  <a:pt x="21600" y="10800"/>
                </a:cubicBezTo>
                <a:cubicBezTo>
                  <a:pt x="21600" y="10191"/>
                  <a:pt x="21424" y="9581"/>
                  <a:pt x="21074" y="9116"/>
                </a:cubicBezTo>
                <a:lnTo>
                  <a:pt x="14737" y="697"/>
                </a:lnTo>
                <a:cubicBezTo>
                  <a:pt x="14387" y="232"/>
                  <a:pt x="13927" y="0"/>
                  <a:pt x="13469" y="0"/>
                </a:cubicBezTo>
                <a:close/>
              </a:path>
            </a:pathLst>
          </a:custGeom>
          <a:solidFill>
            <a:srgbClr val="563D00">
              <a:alpha val="24657"/>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54" name="Год основания компании: 1998"/>
          <p:cNvSpPr txBox="1"/>
          <p:nvPr/>
        </p:nvSpPr>
        <p:spPr>
          <a:xfrm>
            <a:off x="3586550" y="5892800"/>
            <a:ext cx="11019216" cy="4490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algn="l" defTabSz="825500">
              <a:defRPr sz="2300">
                <a:solidFill>
                  <a:srgbClr val="474747"/>
                </a:solidFill>
              </a:defRPr>
            </a:lvl1pPr>
          </a:lstStyle>
          <a:p>
            <a:pPr/>
            <a:r>
              <a:rPr>
                <a:latin typeface="Arial"/>
              </a:rPr>
              <a:t>Year of establishment: 1998</a:t>
            </a:r>
          </a:p>
        </p:txBody>
      </p:sp>
      <p:sp>
        <p:nvSpPr>
          <p:cNvPr id="55" name="ТОО «Алтын-Адам Құрылыс» (БИН 100140009813)"/>
          <p:cNvSpPr txBox="1"/>
          <p:nvPr/>
        </p:nvSpPr>
        <p:spPr>
          <a:xfrm>
            <a:off x="3586550" y="5524500"/>
            <a:ext cx="11019216" cy="4490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algn="l" defTabSz="825500">
              <a:defRPr sz="2300">
                <a:solidFill>
                  <a:srgbClr val="474747"/>
                </a:solidFill>
              </a:defRPr>
            </a:lvl1pPr>
          </a:lstStyle>
          <a:p>
            <a:pPr>
              <a:defRPr b="1"/>
            </a:pPr>
            <a:r>
              <a:rPr b="0">
                <a:latin typeface="Arial"/>
              </a:rPr>
              <a:t>Altyn-Adam Qurylys LLP (BIN 100140009813)</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a:t>
            </a:fld>
            <a:endParaRPr/>
          </a:p>
        </p:txBody>
      </p:sp>
      <p:sp>
        <p:nvSpPr>
          <p:cNvPr id="58" name="Rectangle"/>
          <p:cNvSpPr/>
          <p:nvPr/>
        </p:nvSpPr>
        <p:spPr>
          <a:xfrm>
            <a:off x="136288" y="128157"/>
            <a:ext cx="24111424" cy="13459686"/>
          </a:xfrm>
          <a:prstGeom prst="rect">
            <a:avLst/>
          </a:prstGeom>
          <a:solidFill>
            <a:srgbClr val="563D00">
              <a:alpha val="0"/>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59" name="Rectangle"/>
          <p:cNvSpPr/>
          <p:nvPr/>
        </p:nvSpPr>
        <p:spPr>
          <a:xfrm>
            <a:off x="6794500" y="12814300"/>
            <a:ext cx="10795000" cy="57521"/>
          </a:xfrm>
          <a:prstGeom prst="rect">
            <a:avLst/>
          </a:prstGeom>
          <a:solidFill>
            <a:srgbClr val="563D00">
              <a:alpha val="25342"/>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60" name="Rectangle"/>
          <p:cNvSpPr/>
          <p:nvPr/>
        </p:nvSpPr>
        <p:spPr>
          <a:xfrm>
            <a:off x="0" y="914400"/>
            <a:ext cx="1738840" cy="314204"/>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61" name="IMG_1702.jpeg" descr="IMG_1702.jpeg"/>
          <p:cNvPicPr>
            <a:picLocks/>
          </p:cNvPicPr>
          <p:nvPr/>
        </p:nvPicPr>
        <p:blipFill>
          <a:blip r:embed="rId2">
            <a:extLst/>
          </a:blip>
          <a:srcRect t="1860" b="1860"/>
          <a:stretch>
            <a:fillRect/>
          </a:stretch>
        </p:blipFill>
        <p:spPr>
          <a:xfrm>
            <a:off x="3457673" y="989671"/>
            <a:ext cx="8549300" cy="11627922"/>
          </a:xfrm>
          <a:prstGeom prst="rect">
            <a:avLst/>
          </a:prstGeom>
          <a:ln w="12700">
            <a:miter lim="400000"/>
          </a:ln>
        </p:spPr>
      </p:pic>
      <p:pic>
        <p:nvPicPr>
          <p:cNvPr id="62" name="IMG_1703.png" descr="IMG_1703.png"/>
          <p:cNvPicPr>
            <a:picLocks/>
          </p:cNvPicPr>
          <p:nvPr/>
        </p:nvPicPr>
        <p:blipFill>
          <a:blip r:embed="rId3">
            <a:extLst/>
          </a:blip>
          <a:srcRect t="1860" b="1860"/>
          <a:stretch>
            <a:fillRect/>
          </a:stretch>
        </p:blipFill>
        <p:spPr>
          <a:xfrm>
            <a:off x="12314753" y="989671"/>
            <a:ext cx="8549300" cy="11627922"/>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a:t>
            </a:fld>
            <a:endParaRPr/>
          </a:p>
        </p:txBody>
      </p:sp>
      <p:sp>
        <p:nvSpPr>
          <p:cNvPr id="65" name="Rectangle"/>
          <p:cNvSpPr/>
          <p:nvPr/>
        </p:nvSpPr>
        <p:spPr>
          <a:xfrm>
            <a:off x="136288" y="128157"/>
            <a:ext cx="24111424" cy="13459686"/>
          </a:xfrm>
          <a:prstGeom prst="rect">
            <a:avLst/>
          </a:prstGeom>
          <a:solidFill>
            <a:srgbClr val="563D00">
              <a:alpha val="0"/>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66" name="Rectangle"/>
          <p:cNvSpPr/>
          <p:nvPr/>
        </p:nvSpPr>
        <p:spPr>
          <a:xfrm>
            <a:off x="6794500" y="12814300"/>
            <a:ext cx="10795000" cy="57521"/>
          </a:xfrm>
          <a:prstGeom prst="rect">
            <a:avLst/>
          </a:prstGeom>
          <a:solidFill>
            <a:srgbClr val="563D00">
              <a:alpha val="25342"/>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67" name="Rectangle"/>
          <p:cNvSpPr/>
          <p:nvPr/>
        </p:nvSpPr>
        <p:spPr>
          <a:xfrm>
            <a:off x="0" y="914400"/>
            <a:ext cx="1738840" cy="314204"/>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68" name="IMG_1704.jpeg" descr="IMG_1704.jpeg"/>
          <p:cNvPicPr>
            <a:picLocks/>
          </p:cNvPicPr>
          <p:nvPr/>
        </p:nvPicPr>
        <p:blipFill>
          <a:blip r:embed="rId2">
            <a:extLst/>
          </a:blip>
          <a:srcRect t="1860" b="1860"/>
          <a:stretch>
            <a:fillRect/>
          </a:stretch>
        </p:blipFill>
        <p:spPr>
          <a:xfrm>
            <a:off x="3457673" y="989671"/>
            <a:ext cx="8549300" cy="11627922"/>
          </a:xfrm>
          <a:prstGeom prst="rect">
            <a:avLst/>
          </a:prstGeom>
          <a:ln w="12700">
            <a:miter lim="400000"/>
          </a:ln>
        </p:spPr>
      </p:pic>
      <p:pic>
        <p:nvPicPr>
          <p:cNvPr id="69" name="IMG_1705.png" descr="IMG_1705.png"/>
          <p:cNvPicPr>
            <a:picLocks/>
          </p:cNvPicPr>
          <p:nvPr/>
        </p:nvPicPr>
        <p:blipFill>
          <a:blip r:embed="rId3">
            <a:extLst/>
          </a:blip>
          <a:srcRect t="1860" b="1860"/>
          <a:stretch>
            <a:fillRect/>
          </a:stretch>
        </p:blipFill>
        <p:spPr>
          <a:xfrm>
            <a:off x="12314753" y="989671"/>
            <a:ext cx="8549300" cy="11627922"/>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5</a:t>
            </a:fld>
            <a:endParaRPr/>
          </a:p>
        </p:txBody>
      </p:sp>
      <p:sp>
        <p:nvSpPr>
          <p:cNvPr id="72" name="Rectangle"/>
          <p:cNvSpPr/>
          <p:nvPr/>
        </p:nvSpPr>
        <p:spPr>
          <a:xfrm>
            <a:off x="136288" y="128157"/>
            <a:ext cx="24111424" cy="13459686"/>
          </a:xfrm>
          <a:prstGeom prst="rect">
            <a:avLst/>
          </a:prstGeom>
          <a:solidFill>
            <a:srgbClr val="563D00">
              <a:alpha val="0"/>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3" name="Rectangle"/>
          <p:cNvSpPr/>
          <p:nvPr/>
        </p:nvSpPr>
        <p:spPr>
          <a:xfrm>
            <a:off x="6794500" y="12814300"/>
            <a:ext cx="10795000" cy="57521"/>
          </a:xfrm>
          <a:prstGeom prst="rect">
            <a:avLst/>
          </a:prstGeom>
          <a:solidFill>
            <a:srgbClr val="563D00">
              <a:alpha val="25342"/>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74" name="Rectangle"/>
          <p:cNvSpPr/>
          <p:nvPr/>
        </p:nvSpPr>
        <p:spPr>
          <a:xfrm>
            <a:off x="0" y="914400"/>
            <a:ext cx="1738840" cy="314204"/>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75" name="IMG_1706.jpeg" descr="IMG_1706.jpeg"/>
          <p:cNvPicPr>
            <a:picLocks/>
          </p:cNvPicPr>
          <p:nvPr/>
        </p:nvPicPr>
        <p:blipFill>
          <a:blip r:embed="rId2">
            <a:extLst/>
          </a:blip>
          <a:srcRect t="1918" b="1918"/>
          <a:stretch>
            <a:fillRect/>
          </a:stretch>
        </p:blipFill>
        <p:spPr>
          <a:xfrm>
            <a:off x="3457673" y="989671"/>
            <a:ext cx="8549300" cy="11627922"/>
          </a:xfrm>
          <a:prstGeom prst="rect">
            <a:avLst/>
          </a:prstGeom>
          <a:ln w="12700">
            <a:miter lim="400000"/>
          </a:ln>
        </p:spPr>
      </p:pic>
      <p:pic>
        <p:nvPicPr>
          <p:cNvPr id="76" name="IMG_1707.png" descr="IMG_1707.png"/>
          <p:cNvPicPr>
            <a:picLocks/>
          </p:cNvPicPr>
          <p:nvPr/>
        </p:nvPicPr>
        <p:blipFill>
          <a:blip r:embed="rId3">
            <a:extLst/>
          </a:blip>
          <a:srcRect t="1860" b="1860"/>
          <a:stretch>
            <a:fillRect/>
          </a:stretch>
        </p:blipFill>
        <p:spPr>
          <a:xfrm>
            <a:off x="12314753" y="989671"/>
            <a:ext cx="8549300" cy="11627922"/>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6</a:t>
            </a:fld>
            <a:endParaRPr/>
          </a:p>
        </p:txBody>
      </p:sp>
      <p:pic>
        <p:nvPicPr>
          <p:cNvPr id="79" name="IMG_1691.jpeg" descr="IMG_1691.jpeg"/>
          <p:cNvPicPr>
            <a:picLocks/>
          </p:cNvPicPr>
          <p:nvPr/>
        </p:nvPicPr>
        <p:blipFill>
          <a:blip r:embed="rId2">
            <a:extLst/>
          </a:blip>
          <a:srcRect t="7109" r="14974" b="7109"/>
          <a:stretch>
            <a:fillRect/>
          </a:stretch>
        </p:blipFill>
        <p:spPr>
          <a:xfrm>
            <a:off x="-1200607" y="-26393"/>
            <a:ext cx="9114550" cy="13768756"/>
          </a:xfrm>
          <a:prstGeom prst="rect">
            <a:avLst/>
          </a:prstGeom>
          <a:ln w="12700">
            <a:miter lim="400000"/>
          </a:ln>
        </p:spPr>
      </p:pic>
      <p:sp>
        <p:nvSpPr>
          <p:cNvPr id="80" name="проектирование инженерных сетей любой степени сложности по разделам;…"/>
          <p:cNvSpPr txBox="1"/>
          <p:nvPr/>
        </p:nvSpPr>
        <p:spPr>
          <a:xfrm>
            <a:off x="8635234" y="2921675"/>
            <a:ext cx="13472426" cy="93517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p>
            <a:pPr algn="l" defTabSz="355600">
              <a:defRPr sz="2200"/>
            </a:pPr>
            <a:r>
              <a:rPr>
                <a:latin typeface="Arial"/>
              </a:rPr>
              <a:t>design of engineering networks of any complexity by sections;</a:t>
            </a:r>
          </a:p>
          <a:p>
            <a:pPr algn="l"/>
            <a:r>
              <a:rPr>
                <a:latin typeface="Arial"/>
              </a:rPr>
              <a:t/>
            </a:r>
          </a:p>
          <a:p>
            <a:pPr algn="l"/>
            <a:r>
              <a:rPr>
                <a:latin typeface="Arial"/>
              </a:rPr>
              <a:t>design of internal engineering systems;</a:t>
            </a:r>
          </a:p>
          <a:p>
            <a:pPr algn="l"/>
            <a:r>
              <a:rPr>
                <a:latin typeface="Arial"/>
              </a:rPr>
              <a:t/>
            </a:r>
          </a:p>
          <a:p>
            <a:pPr algn="l"/>
            <a:r>
              <a:rPr>
                <a:latin typeface="Arial"/>
              </a:rPr>
              <a:t>technological design, including production, industrial, cultural and household facilities, and public catering facilities;</a:t>
            </a:r>
          </a:p>
          <a:p>
            <a:pPr algn="l"/>
            <a:r>
              <a:rPr>
                <a:latin typeface="Arial"/>
              </a:rPr>
              <a:t/>
            </a:r>
          </a:p>
          <a:p>
            <a:pPr algn="l"/>
            <a:r>
              <a:rPr>
                <a:latin typeface="Arial"/>
              </a:rPr>
              <a:t>architectural design of buildings and structures, including concept design, exterior design, landscape design, and interior design;</a:t>
            </a:r>
          </a:p>
          <a:p>
            <a:pPr algn="l"/>
            <a:r>
              <a:rPr>
                <a:latin typeface="Arial"/>
              </a:rPr>
              <a:t/>
            </a:r>
          </a:p>
          <a:p>
            <a:pPr algn="l"/>
            <a:r>
              <a:rPr>
                <a:latin typeface="Arial"/>
              </a:rPr>
              <a:t>development of master plan layouts, including urban planning and detailed planning layouts;</a:t>
            </a:r>
          </a:p>
          <a:p>
            <a:pPr algn="l"/>
            <a:r>
              <a:rPr>
                <a:latin typeface="Arial"/>
              </a:rPr>
              <a:t/>
            </a:r>
          </a:p>
          <a:p>
            <a:pPr algn="l"/>
            <a:r>
              <a:rPr>
                <a:latin typeface="Arial"/>
              </a:rPr>
              <a:t>development of cost estimate documentation;</a:t>
            </a:r>
          </a:p>
          <a:p>
            <a:pPr algn="l"/>
            <a:r>
              <a:rPr>
                <a:latin typeface="Arial"/>
              </a:rPr>
              <a:t/>
            </a:r>
          </a:p>
          <a:p>
            <a:pPr algn="l"/>
            <a:r>
              <a:rPr>
                <a:latin typeface="Arial"/>
              </a:rPr>
              <a:t>development of construction organization projects and work execution projects;</a:t>
            </a:r>
          </a:p>
          <a:p>
            <a:pPr algn="l"/>
            <a:r>
              <a:rPr>
                <a:latin typeface="Arial"/>
              </a:rPr>
              <a:t/>
            </a:r>
          </a:p>
          <a:p>
            <a:pPr algn="l"/>
            <a:r>
              <a:rPr>
                <a:latin typeface="Arial"/>
              </a:rPr>
              <a:t>adaptation of design documentation in accordance with the requirements of the Construction Standards of the Republic of Kazakhstan for expert reviews and construction;</a:t>
            </a:r>
          </a:p>
          <a:p>
            <a:pPr algn="l"/>
            <a:r>
              <a:rPr>
                <a:latin typeface="Arial"/>
              </a:rPr>
              <a:t/>
            </a:r>
          </a:p>
          <a:p>
            <a:pPr algn="l"/>
            <a:r>
              <a:rPr>
                <a:latin typeface="Arial"/>
              </a:rPr>
              <a:t>support of construction projects from obtaining initial permit documentation, design development and quality control of design documentation by related organizations, preparation and expert review of projects in accordance with applicable regulations of the Republic of Kazakhstan, and independent construction quality control, including design and estimate documentation during construction and installation works by contractors.</a:t>
            </a:r>
          </a:p>
        </p:txBody>
      </p:sp>
      <p:sp>
        <p:nvSpPr>
          <p:cNvPr id="81" name="наша компания предлагает следующие виды работ:"/>
          <p:cNvSpPr txBox="1"/>
          <p:nvPr/>
        </p:nvSpPr>
        <p:spPr>
          <a:xfrm>
            <a:off x="7835900" y="1516702"/>
            <a:ext cx="12503256" cy="5974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300" b="1">
                <a:solidFill>
                  <a:srgbClr val="474747"/>
                </a:solidFill>
              </a:defRPr>
            </a:lvl1pPr>
          </a:lstStyle>
          <a:p>
            <a:pPr/>
            <a:r>
              <a:rPr>
                <a:latin typeface="Arial"/>
              </a:rPr>
              <a:t>our company offers the following services:</a:t>
            </a:r>
          </a:p>
        </p:txBody>
      </p:sp>
      <p:sp>
        <p:nvSpPr>
          <p:cNvPr id="82" name="1"/>
          <p:cNvSpPr/>
          <p:nvPr/>
        </p:nvSpPr>
        <p:spPr>
          <a:xfrm>
            <a:off x="7412849" y="2948138"/>
            <a:ext cx="438892" cy="438891"/>
          </a:xfrm>
          <a:prstGeom prst="ellipse">
            <a:avLst/>
          </a:prstGeom>
          <a:solidFill>
            <a:srgbClr val="563D00">
              <a:alpha val="49771"/>
            </a:srgb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defTabSz="825500">
              <a:defRPr sz="1800">
                <a:solidFill>
                  <a:srgbClr val="FFFFFF"/>
                </a:solidFill>
                <a:latin typeface="Helvetica Neue Medium"/>
                <a:ea typeface="Helvetica Neue Medium"/>
                <a:cs typeface="Helvetica Neue Medium"/>
                <a:sym typeface="Helvetica Neue Medium"/>
              </a:defRPr>
            </a:lvl1pPr>
          </a:lstStyle>
          <a:p>
            <a:r>
              <a:t>1</a:t>
            </a:r>
          </a:p>
        </p:txBody>
      </p:sp>
      <p:sp>
        <p:nvSpPr>
          <p:cNvPr id="83" name="2"/>
          <p:cNvSpPr/>
          <p:nvPr/>
        </p:nvSpPr>
        <p:spPr>
          <a:xfrm>
            <a:off x="7412849" y="3638578"/>
            <a:ext cx="438892" cy="438891"/>
          </a:xfrm>
          <a:prstGeom prst="ellipse">
            <a:avLst/>
          </a:prstGeom>
          <a:solidFill>
            <a:srgbClr val="563D00">
              <a:alpha val="50000"/>
            </a:srgb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defTabSz="825500">
              <a:defRPr sz="1700">
                <a:solidFill>
                  <a:srgbClr val="FFFFFF"/>
                </a:solidFill>
                <a:latin typeface="Helvetica Neue Medium"/>
                <a:ea typeface="Helvetica Neue Medium"/>
                <a:cs typeface="Helvetica Neue Medium"/>
                <a:sym typeface="Helvetica Neue Medium"/>
              </a:defRPr>
            </a:lvl1pPr>
          </a:lstStyle>
          <a:p>
            <a:r>
              <a:t>2</a:t>
            </a:r>
          </a:p>
        </p:txBody>
      </p:sp>
      <p:sp>
        <p:nvSpPr>
          <p:cNvPr id="84" name="3"/>
          <p:cNvSpPr/>
          <p:nvPr/>
        </p:nvSpPr>
        <p:spPr>
          <a:xfrm>
            <a:off x="7412849" y="4536506"/>
            <a:ext cx="438892" cy="438892"/>
          </a:xfrm>
          <a:prstGeom prst="ellipse">
            <a:avLst/>
          </a:prstGeom>
          <a:solidFill>
            <a:srgbClr val="563D00">
              <a:alpha val="49771"/>
            </a:srgb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defTabSz="825500">
              <a:defRPr sz="1700">
                <a:solidFill>
                  <a:srgbClr val="FFFFFF"/>
                </a:solidFill>
                <a:latin typeface="Helvetica Neue Medium"/>
                <a:ea typeface="Helvetica Neue Medium"/>
                <a:cs typeface="Helvetica Neue Medium"/>
                <a:sym typeface="Helvetica Neue Medium"/>
              </a:defRPr>
            </a:lvl1pPr>
          </a:lstStyle>
          <a:p>
            <a:r>
              <a:t>3</a:t>
            </a:r>
          </a:p>
        </p:txBody>
      </p:sp>
      <p:sp>
        <p:nvSpPr>
          <p:cNvPr id="85" name="4"/>
          <p:cNvSpPr/>
          <p:nvPr/>
        </p:nvSpPr>
        <p:spPr>
          <a:xfrm>
            <a:off x="7412849" y="5434434"/>
            <a:ext cx="438892" cy="438892"/>
          </a:xfrm>
          <a:prstGeom prst="ellipse">
            <a:avLst/>
          </a:prstGeom>
          <a:solidFill>
            <a:srgbClr val="563D00">
              <a:alpha val="50000"/>
            </a:srgb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defTabSz="825500">
              <a:defRPr sz="1700">
                <a:solidFill>
                  <a:srgbClr val="FFFFFF"/>
                </a:solidFill>
                <a:latin typeface="Helvetica Neue Medium"/>
                <a:ea typeface="Helvetica Neue Medium"/>
                <a:cs typeface="Helvetica Neue Medium"/>
                <a:sym typeface="Helvetica Neue Medium"/>
              </a:defRPr>
            </a:lvl1pPr>
          </a:lstStyle>
          <a:p>
            <a:r>
              <a:t>4</a:t>
            </a:r>
          </a:p>
        </p:txBody>
      </p:sp>
      <p:sp>
        <p:nvSpPr>
          <p:cNvPr id="86" name="5"/>
          <p:cNvSpPr/>
          <p:nvPr/>
        </p:nvSpPr>
        <p:spPr>
          <a:xfrm>
            <a:off x="7412849" y="6489926"/>
            <a:ext cx="438892" cy="438892"/>
          </a:xfrm>
          <a:prstGeom prst="ellipse">
            <a:avLst/>
          </a:prstGeom>
          <a:solidFill>
            <a:srgbClr val="563D00">
              <a:alpha val="49771"/>
            </a:srgb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defTabSz="825500">
              <a:defRPr sz="1700">
                <a:solidFill>
                  <a:srgbClr val="FFFFFF"/>
                </a:solidFill>
                <a:latin typeface="Helvetica Neue Medium"/>
                <a:ea typeface="Helvetica Neue Medium"/>
                <a:cs typeface="Helvetica Neue Medium"/>
                <a:sym typeface="Helvetica Neue Medium"/>
              </a:defRPr>
            </a:lvl1pPr>
          </a:lstStyle>
          <a:p>
            <a:r>
              <a:t>5</a:t>
            </a:r>
          </a:p>
        </p:txBody>
      </p:sp>
      <p:sp>
        <p:nvSpPr>
          <p:cNvPr id="87" name="6"/>
          <p:cNvSpPr/>
          <p:nvPr/>
        </p:nvSpPr>
        <p:spPr>
          <a:xfrm>
            <a:off x="7412849" y="7378128"/>
            <a:ext cx="438892" cy="438892"/>
          </a:xfrm>
          <a:prstGeom prst="ellipse">
            <a:avLst/>
          </a:prstGeom>
          <a:solidFill>
            <a:srgbClr val="563D00">
              <a:alpha val="50228"/>
            </a:srgb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defTabSz="825500">
              <a:defRPr sz="1700">
                <a:solidFill>
                  <a:srgbClr val="FFFFFF"/>
                </a:solidFill>
                <a:latin typeface="Helvetica Neue Medium"/>
                <a:ea typeface="Helvetica Neue Medium"/>
                <a:cs typeface="Helvetica Neue Medium"/>
                <a:sym typeface="Helvetica Neue Medium"/>
              </a:defRPr>
            </a:lvl1pPr>
          </a:lstStyle>
          <a:p>
            <a:r>
              <a:t>6</a:t>
            </a:r>
          </a:p>
        </p:txBody>
      </p:sp>
      <p:sp>
        <p:nvSpPr>
          <p:cNvPr id="88" name="7"/>
          <p:cNvSpPr/>
          <p:nvPr/>
        </p:nvSpPr>
        <p:spPr>
          <a:xfrm>
            <a:off x="7412849" y="8114336"/>
            <a:ext cx="438892" cy="438892"/>
          </a:xfrm>
          <a:prstGeom prst="ellipse">
            <a:avLst/>
          </a:prstGeom>
          <a:solidFill>
            <a:srgbClr val="563D00">
              <a:alpha val="50456"/>
            </a:srgb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defTabSz="825500">
              <a:defRPr sz="1700">
                <a:solidFill>
                  <a:srgbClr val="FFFFFF"/>
                </a:solidFill>
                <a:latin typeface="Helvetica Neue Medium"/>
                <a:ea typeface="Helvetica Neue Medium"/>
                <a:cs typeface="Helvetica Neue Medium"/>
                <a:sym typeface="Helvetica Neue Medium"/>
              </a:defRPr>
            </a:lvl1pPr>
          </a:lstStyle>
          <a:p>
            <a:r>
              <a:t>7</a:t>
            </a:r>
          </a:p>
        </p:txBody>
      </p:sp>
      <p:sp>
        <p:nvSpPr>
          <p:cNvPr id="89" name="8"/>
          <p:cNvSpPr/>
          <p:nvPr/>
        </p:nvSpPr>
        <p:spPr>
          <a:xfrm>
            <a:off x="7412849" y="8989018"/>
            <a:ext cx="438892" cy="438892"/>
          </a:xfrm>
          <a:prstGeom prst="ellipse">
            <a:avLst/>
          </a:prstGeom>
          <a:solidFill>
            <a:srgbClr val="563D00">
              <a:alpha val="50456"/>
            </a:srgb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defTabSz="825500">
              <a:defRPr sz="1700">
                <a:solidFill>
                  <a:srgbClr val="FFFFFF"/>
                </a:solidFill>
                <a:latin typeface="Helvetica Neue Medium"/>
                <a:ea typeface="Helvetica Neue Medium"/>
                <a:cs typeface="Helvetica Neue Medium"/>
                <a:sym typeface="Helvetica Neue Medium"/>
              </a:defRPr>
            </a:lvl1pPr>
          </a:lstStyle>
          <a:p>
            <a:r>
              <a:t>8</a:t>
            </a:r>
          </a:p>
        </p:txBody>
      </p:sp>
      <p:sp>
        <p:nvSpPr>
          <p:cNvPr id="90" name="9"/>
          <p:cNvSpPr/>
          <p:nvPr/>
        </p:nvSpPr>
        <p:spPr>
          <a:xfrm>
            <a:off x="7412849" y="10031714"/>
            <a:ext cx="438892" cy="438892"/>
          </a:xfrm>
          <a:prstGeom prst="ellipse">
            <a:avLst/>
          </a:prstGeom>
          <a:solidFill>
            <a:srgbClr val="563D00">
              <a:alpha val="50000"/>
            </a:srgb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lstStyle>
            <a:lvl1pPr defTabSz="825500">
              <a:defRPr sz="1700">
                <a:solidFill>
                  <a:srgbClr val="FFFFFF"/>
                </a:solidFill>
                <a:latin typeface="Helvetica Neue Medium"/>
                <a:ea typeface="Helvetica Neue Medium"/>
                <a:cs typeface="Helvetica Neue Medium"/>
                <a:sym typeface="Helvetica Neue Medium"/>
              </a:defRPr>
            </a:lvl1pPr>
          </a:lstStyle>
          <a:p>
            <a:r>
              <a:t>9</a:t>
            </a:r>
          </a:p>
        </p:txBody>
      </p:sp>
      <p:sp>
        <p:nvSpPr>
          <p:cNvPr id="91" name="Rectangle"/>
          <p:cNvSpPr/>
          <p:nvPr/>
        </p:nvSpPr>
        <p:spPr>
          <a:xfrm>
            <a:off x="6794500" y="12814300"/>
            <a:ext cx="10795000" cy="57521"/>
          </a:xfrm>
          <a:prstGeom prst="rect">
            <a:avLst/>
          </a:prstGeom>
          <a:solidFill>
            <a:srgbClr val="563D00">
              <a:alpha val="24885"/>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92" name="Нур - Тас"/>
          <p:cNvSpPr txBox="1"/>
          <p:nvPr/>
        </p:nvSpPr>
        <p:spPr>
          <a:xfrm>
            <a:off x="385406" y="812800"/>
            <a:ext cx="2569270" cy="5230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2800" b="1">
                <a:solidFill>
                  <a:srgbClr val="474747"/>
                </a:solidFill>
              </a:defRPr>
            </a:lvl1pPr>
          </a:lstStyle>
          <a:p>
            <a:pPr/>
            <a:r>
              <a:rPr>
                <a:latin typeface="Arial"/>
              </a:rPr>
              <a:t>Nur - Tas</a:t>
            </a:r>
          </a:p>
        </p:txBody>
      </p:sp>
      <p:sp>
        <p:nvSpPr>
          <p:cNvPr id="93" name="Rectangle"/>
          <p:cNvSpPr/>
          <p:nvPr/>
        </p:nvSpPr>
        <p:spPr>
          <a:xfrm>
            <a:off x="0" y="903829"/>
            <a:ext cx="739384" cy="11908342"/>
          </a:xfrm>
          <a:prstGeom prst="rect">
            <a:avLst/>
          </a:prstGeom>
          <a:solidFill>
            <a:srgbClr val="563D00">
              <a:alpha val="25342"/>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94" name="Rectangle"/>
          <p:cNvSpPr/>
          <p:nvPr/>
        </p:nvSpPr>
        <p:spPr>
          <a:xfrm>
            <a:off x="16941800" y="1643403"/>
            <a:ext cx="2603500" cy="419101"/>
          </a:xfrm>
          <a:prstGeom prst="rect">
            <a:avLst/>
          </a:prstGeom>
          <a:solidFill>
            <a:srgbClr val="563D00">
              <a:alpha val="25342"/>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7</a:t>
            </a:fld>
            <a:endParaRPr/>
          </a:p>
        </p:txBody>
      </p:sp>
      <p:sp>
        <p:nvSpPr>
          <p:cNvPr id="97" name="Shape"/>
          <p:cNvSpPr/>
          <p:nvPr/>
        </p:nvSpPr>
        <p:spPr>
          <a:xfrm>
            <a:off x="12357442" y="2680218"/>
            <a:ext cx="3633474" cy="3086176"/>
          </a:xfrm>
          <a:custGeom>
            <a:avLst/>
            <a:gdLst/>
            <a:ahLst/>
            <a:cxnLst>
              <a:cxn ang="0">
                <a:pos x="wd2" y="hd2"/>
              </a:cxn>
              <a:cxn ang="5400000">
                <a:pos x="wd2" y="hd2"/>
              </a:cxn>
              <a:cxn ang="10800000">
                <a:pos x="wd2" y="hd2"/>
              </a:cxn>
              <a:cxn ang="16200000">
                <a:pos x="wd2" y="hd2"/>
              </a:cxn>
            </a:cxnLst>
            <a:rect l="0" t="0" r="r" b="b"/>
            <a:pathLst>
              <a:path w="21458" h="21246" extrusionOk="0">
                <a:moveTo>
                  <a:pt x="12562" y="20852"/>
                </a:moveTo>
                <a:lnTo>
                  <a:pt x="20998" y="15182"/>
                </a:lnTo>
                <a:cubicBezTo>
                  <a:pt x="21463" y="14870"/>
                  <a:pt x="21600" y="14162"/>
                  <a:pt x="21297" y="13646"/>
                </a:cubicBezTo>
                <a:cubicBezTo>
                  <a:pt x="16781" y="5972"/>
                  <a:pt x="9426" y="742"/>
                  <a:pt x="994" y="3"/>
                </a:cubicBezTo>
                <a:cubicBezTo>
                  <a:pt x="458" y="-44"/>
                  <a:pt x="0" y="447"/>
                  <a:pt x="0" y="1072"/>
                </a:cubicBezTo>
                <a:lnTo>
                  <a:pt x="0" y="12411"/>
                </a:lnTo>
                <a:cubicBezTo>
                  <a:pt x="0" y="13814"/>
                  <a:pt x="846" y="15011"/>
                  <a:pt x="2023" y="15315"/>
                </a:cubicBezTo>
                <a:cubicBezTo>
                  <a:pt x="4902" y="16059"/>
                  <a:pt x="7451" y="17818"/>
                  <a:pt x="9380" y="20255"/>
                </a:cubicBezTo>
                <a:cubicBezTo>
                  <a:pt x="10200" y="21292"/>
                  <a:pt x="11514" y="21556"/>
                  <a:pt x="12562" y="20852"/>
                </a:cubicBezTo>
                <a:close/>
              </a:path>
            </a:pathLst>
          </a:custGeom>
          <a:gradFill>
            <a:gsLst>
              <a:gs pos="0">
                <a:srgbClr val="263E0F"/>
              </a:gs>
              <a:gs pos="100000">
                <a:srgbClr val="FFFFFF"/>
              </a:gs>
            </a:gsLst>
            <a:lin ang="3600000"/>
          </a:gradFill>
          <a:ln w="12700">
            <a:miter lim="400000"/>
          </a:ln>
        </p:spPr>
        <p:txBody>
          <a:bodyPr lIns="45719" rIns="45719"/>
          <a:lstStyle/>
          <a:p>
            <a:pPr algn="l" defTabSz="1765900">
              <a:defRPr sz="3400">
                <a:solidFill>
                  <a:srgbClr val="000000"/>
                </a:solidFill>
                <a:latin typeface="Roboto Thin"/>
                <a:ea typeface="Roboto Thin"/>
                <a:cs typeface="Roboto Thin"/>
                <a:sym typeface="Roboto Thin"/>
              </a:defRPr>
            </a:pPr>
            <a:endParaRPr/>
          </a:p>
        </p:txBody>
      </p:sp>
      <p:sp>
        <p:nvSpPr>
          <p:cNvPr id="98" name="Shape"/>
          <p:cNvSpPr/>
          <p:nvPr/>
        </p:nvSpPr>
        <p:spPr>
          <a:xfrm>
            <a:off x="12363806" y="8738034"/>
            <a:ext cx="3627068" cy="3086184"/>
          </a:xfrm>
          <a:custGeom>
            <a:avLst/>
            <a:gdLst/>
            <a:ahLst/>
            <a:cxnLst>
              <a:cxn ang="0">
                <a:pos x="wd2" y="hd2"/>
              </a:cxn>
              <a:cxn ang="5400000">
                <a:pos x="wd2" y="hd2"/>
              </a:cxn>
              <a:cxn ang="10800000">
                <a:pos x="wd2" y="hd2"/>
              </a:cxn>
              <a:cxn ang="16200000">
                <a:pos x="wd2" y="hd2"/>
              </a:cxn>
            </a:cxnLst>
            <a:rect l="0" t="0" r="r" b="b"/>
            <a:pathLst>
              <a:path w="21458" h="21246" extrusionOk="0">
                <a:moveTo>
                  <a:pt x="0" y="8835"/>
                </a:moveTo>
                <a:lnTo>
                  <a:pt x="0" y="20174"/>
                </a:lnTo>
                <a:cubicBezTo>
                  <a:pt x="0" y="20799"/>
                  <a:pt x="458" y="21290"/>
                  <a:pt x="994" y="21243"/>
                </a:cubicBezTo>
                <a:cubicBezTo>
                  <a:pt x="9426" y="20504"/>
                  <a:pt x="16780" y="15274"/>
                  <a:pt x="21297" y="7600"/>
                </a:cubicBezTo>
                <a:cubicBezTo>
                  <a:pt x="21600" y="7084"/>
                  <a:pt x="21462" y="6377"/>
                  <a:pt x="20998" y="6064"/>
                </a:cubicBezTo>
                <a:lnTo>
                  <a:pt x="12562" y="394"/>
                </a:lnTo>
                <a:cubicBezTo>
                  <a:pt x="11514" y="-310"/>
                  <a:pt x="10199" y="-46"/>
                  <a:pt x="9379" y="990"/>
                </a:cubicBezTo>
                <a:cubicBezTo>
                  <a:pt x="7451" y="3428"/>
                  <a:pt x="4901" y="5187"/>
                  <a:pt x="2023" y="5931"/>
                </a:cubicBezTo>
                <a:cubicBezTo>
                  <a:pt x="846" y="6235"/>
                  <a:pt x="0" y="7432"/>
                  <a:pt x="0" y="8835"/>
                </a:cubicBezTo>
                <a:close/>
              </a:path>
            </a:pathLst>
          </a:custGeom>
          <a:gradFill>
            <a:gsLst>
              <a:gs pos="0">
                <a:srgbClr val="263E0F"/>
              </a:gs>
              <a:gs pos="100000">
                <a:srgbClr val="FFFFFF"/>
              </a:gs>
            </a:gsLst>
            <a:lin ang="5790853"/>
          </a:gradFill>
          <a:ln w="12700">
            <a:miter lim="400000"/>
          </a:ln>
        </p:spPr>
        <p:txBody>
          <a:bodyPr lIns="45719" rIns="45719"/>
          <a:lstStyle/>
          <a:p>
            <a:pPr algn="l" defTabSz="1765900">
              <a:defRPr sz="3400">
                <a:solidFill>
                  <a:srgbClr val="000000"/>
                </a:solidFill>
                <a:latin typeface="Roboto Thin"/>
                <a:ea typeface="Roboto Thin"/>
                <a:cs typeface="Roboto Thin"/>
                <a:sym typeface="Roboto Thin"/>
              </a:defRPr>
            </a:pPr>
            <a:endParaRPr/>
          </a:p>
        </p:txBody>
      </p:sp>
      <p:sp>
        <p:nvSpPr>
          <p:cNvPr id="99" name="Shape"/>
          <p:cNvSpPr/>
          <p:nvPr/>
        </p:nvSpPr>
        <p:spPr>
          <a:xfrm>
            <a:off x="7629560" y="5174557"/>
            <a:ext cx="2303507" cy="4142594"/>
          </a:xfrm>
          <a:custGeom>
            <a:avLst/>
            <a:gdLst/>
            <a:ahLst/>
            <a:cxnLst>
              <a:cxn ang="0">
                <a:pos x="wd2" y="hd2"/>
              </a:cxn>
              <a:cxn ang="5400000">
                <a:pos x="wd2" y="hd2"/>
              </a:cxn>
              <a:cxn ang="10800000">
                <a:pos x="wd2" y="hd2"/>
              </a:cxn>
              <a:cxn ang="16200000">
                <a:pos x="wd2" y="hd2"/>
              </a:cxn>
            </a:cxnLst>
            <a:rect l="0" t="0" r="r" b="b"/>
            <a:pathLst>
              <a:path w="21228" h="21349" extrusionOk="0">
                <a:moveTo>
                  <a:pt x="20038" y="10674"/>
                </a:moveTo>
                <a:cubicBezTo>
                  <a:pt x="20038" y="9387"/>
                  <a:pt x="20388" y="8146"/>
                  <a:pt x="21039" y="6979"/>
                </a:cubicBezTo>
                <a:cubicBezTo>
                  <a:pt x="21600" y="5971"/>
                  <a:pt x="20886" y="4879"/>
                  <a:pt x="19256" y="4351"/>
                </a:cubicBezTo>
                <a:lnTo>
                  <a:pt x="6147" y="107"/>
                </a:lnTo>
                <a:cubicBezTo>
                  <a:pt x="5426" y="-126"/>
                  <a:pt x="4502" y="34"/>
                  <a:pt x="4141" y="455"/>
                </a:cubicBezTo>
                <a:cubicBezTo>
                  <a:pt x="1488" y="3547"/>
                  <a:pt x="0" y="7013"/>
                  <a:pt x="0" y="10674"/>
                </a:cubicBezTo>
                <a:cubicBezTo>
                  <a:pt x="0" y="14335"/>
                  <a:pt x="1488" y="17801"/>
                  <a:pt x="4141" y="20893"/>
                </a:cubicBezTo>
                <a:cubicBezTo>
                  <a:pt x="4502" y="21314"/>
                  <a:pt x="5426" y="21474"/>
                  <a:pt x="6147" y="21241"/>
                </a:cubicBezTo>
                <a:lnTo>
                  <a:pt x="19255" y="16997"/>
                </a:lnTo>
                <a:cubicBezTo>
                  <a:pt x="20886" y="16469"/>
                  <a:pt x="21600" y="15377"/>
                  <a:pt x="21038" y="14369"/>
                </a:cubicBezTo>
                <a:cubicBezTo>
                  <a:pt x="20388" y="13202"/>
                  <a:pt x="20038" y="11961"/>
                  <a:pt x="20038" y="10674"/>
                </a:cubicBezTo>
                <a:close/>
              </a:path>
            </a:pathLst>
          </a:custGeom>
          <a:gradFill>
            <a:gsLst>
              <a:gs pos="0">
                <a:srgbClr val="FFFFFF"/>
              </a:gs>
              <a:gs pos="100000">
                <a:srgbClr val="563D00"/>
              </a:gs>
            </a:gsLst>
            <a:lin ang="5790853"/>
          </a:gradFill>
          <a:ln w="12700">
            <a:miter lim="400000"/>
          </a:ln>
        </p:spPr>
        <p:txBody>
          <a:bodyPr lIns="45719" rIns="45719"/>
          <a:lstStyle/>
          <a:p>
            <a:pPr algn="l" defTabSz="1765900">
              <a:defRPr sz="3400">
                <a:solidFill>
                  <a:srgbClr val="000000"/>
                </a:solidFill>
                <a:latin typeface="Roboto Thin"/>
                <a:ea typeface="Roboto Thin"/>
                <a:cs typeface="Roboto Thin"/>
                <a:sym typeface="Roboto Thin"/>
              </a:defRPr>
            </a:pPr>
            <a:endParaRPr/>
          </a:p>
        </p:txBody>
      </p:sp>
      <p:sp>
        <p:nvSpPr>
          <p:cNvPr id="100" name="Shape"/>
          <p:cNvSpPr/>
          <p:nvPr/>
        </p:nvSpPr>
        <p:spPr>
          <a:xfrm>
            <a:off x="8393083" y="8738034"/>
            <a:ext cx="3627110" cy="3086184"/>
          </a:xfrm>
          <a:custGeom>
            <a:avLst/>
            <a:gdLst/>
            <a:ahLst/>
            <a:cxnLst>
              <a:cxn ang="0">
                <a:pos x="wd2" y="hd2"/>
              </a:cxn>
              <a:cxn ang="5400000">
                <a:pos x="wd2" y="hd2"/>
              </a:cxn>
              <a:cxn ang="10800000">
                <a:pos x="wd2" y="hd2"/>
              </a:cxn>
              <a:cxn ang="16200000">
                <a:pos x="wd2" y="hd2"/>
              </a:cxn>
            </a:cxnLst>
            <a:rect l="0" t="0" r="r" b="b"/>
            <a:pathLst>
              <a:path w="21458" h="21246" extrusionOk="0">
                <a:moveTo>
                  <a:pt x="8896" y="394"/>
                </a:moveTo>
                <a:lnTo>
                  <a:pt x="460" y="6064"/>
                </a:lnTo>
                <a:cubicBezTo>
                  <a:pt x="-5" y="6376"/>
                  <a:pt x="-142" y="7084"/>
                  <a:pt x="161" y="7600"/>
                </a:cubicBezTo>
                <a:cubicBezTo>
                  <a:pt x="4677" y="15274"/>
                  <a:pt x="12032" y="20504"/>
                  <a:pt x="20464" y="21243"/>
                </a:cubicBezTo>
                <a:cubicBezTo>
                  <a:pt x="21000" y="21290"/>
                  <a:pt x="21458" y="20799"/>
                  <a:pt x="21458" y="20174"/>
                </a:cubicBezTo>
                <a:lnTo>
                  <a:pt x="21458" y="8834"/>
                </a:lnTo>
                <a:cubicBezTo>
                  <a:pt x="21458" y="7431"/>
                  <a:pt x="20612" y="6234"/>
                  <a:pt x="19435" y="5931"/>
                </a:cubicBezTo>
                <a:cubicBezTo>
                  <a:pt x="16556" y="5187"/>
                  <a:pt x="14007" y="3428"/>
                  <a:pt x="12078" y="990"/>
                </a:cubicBezTo>
                <a:cubicBezTo>
                  <a:pt x="11258" y="-46"/>
                  <a:pt x="9944" y="-310"/>
                  <a:pt x="8896" y="394"/>
                </a:cubicBezTo>
                <a:close/>
              </a:path>
            </a:pathLst>
          </a:custGeom>
          <a:gradFill>
            <a:gsLst>
              <a:gs pos="0">
                <a:srgbClr val="785800"/>
              </a:gs>
              <a:gs pos="100000">
                <a:srgbClr val="FFFFFF"/>
              </a:gs>
            </a:gsLst>
            <a:lin ang="5400000"/>
          </a:gradFill>
          <a:ln w="12700">
            <a:miter lim="400000"/>
          </a:ln>
        </p:spPr>
        <p:txBody>
          <a:bodyPr lIns="45719" rIns="45719"/>
          <a:lstStyle/>
          <a:p>
            <a:pPr algn="l" defTabSz="1765900">
              <a:defRPr sz="3400">
                <a:solidFill>
                  <a:srgbClr val="000000"/>
                </a:solidFill>
                <a:latin typeface="Roboto Thin"/>
                <a:ea typeface="Roboto Thin"/>
                <a:cs typeface="Roboto Thin"/>
                <a:sym typeface="Roboto Thin"/>
              </a:defRPr>
            </a:pPr>
            <a:endParaRPr/>
          </a:p>
        </p:txBody>
      </p:sp>
      <p:sp>
        <p:nvSpPr>
          <p:cNvPr id="101" name="Shape"/>
          <p:cNvSpPr/>
          <p:nvPr/>
        </p:nvSpPr>
        <p:spPr>
          <a:xfrm>
            <a:off x="14450921" y="5174557"/>
            <a:ext cx="2303520" cy="4142594"/>
          </a:xfrm>
          <a:custGeom>
            <a:avLst/>
            <a:gdLst/>
            <a:ahLst/>
            <a:cxnLst>
              <a:cxn ang="0">
                <a:pos x="wd2" y="hd2"/>
              </a:cxn>
              <a:cxn ang="5400000">
                <a:pos x="wd2" y="hd2"/>
              </a:cxn>
              <a:cxn ang="10800000">
                <a:pos x="wd2" y="hd2"/>
              </a:cxn>
              <a:cxn ang="16200000">
                <a:pos x="wd2" y="hd2"/>
              </a:cxn>
            </a:cxnLst>
            <a:rect l="0" t="0" r="r" b="b"/>
            <a:pathLst>
              <a:path w="21228" h="21349" extrusionOk="0">
                <a:moveTo>
                  <a:pt x="1191" y="10674"/>
                </a:moveTo>
                <a:cubicBezTo>
                  <a:pt x="1191" y="11961"/>
                  <a:pt x="840" y="13202"/>
                  <a:pt x="190" y="14369"/>
                </a:cubicBezTo>
                <a:cubicBezTo>
                  <a:pt x="-372" y="15377"/>
                  <a:pt x="342" y="16469"/>
                  <a:pt x="1973" y="16997"/>
                </a:cubicBezTo>
                <a:lnTo>
                  <a:pt x="15081" y="21241"/>
                </a:lnTo>
                <a:cubicBezTo>
                  <a:pt x="15802" y="21474"/>
                  <a:pt x="16726" y="21314"/>
                  <a:pt x="17087" y="20893"/>
                </a:cubicBezTo>
                <a:cubicBezTo>
                  <a:pt x="19740" y="17801"/>
                  <a:pt x="21228" y="14335"/>
                  <a:pt x="21228" y="10674"/>
                </a:cubicBezTo>
                <a:cubicBezTo>
                  <a:pt x="21228" y="7013"/>
                  <a:pt x="19740" y="3547"/>
                  <a:pt x="17087" y="455"/>
                </a:cubicBezTo>
                <a:cubicBezTo>
                  <a:pt x="16726" y="34"/>
                  <a:pt x="15802" y="-126"/>
                  <a:pt x="15081" y="107"/>
                </a:cubicBezTo>
                <a:lnTo>
                  <a:pt x="1972" y="4351"/>
                </a:lnTo>
                <a:cubicBezTo>
                  <a:pt x="341" y="4878"/>
                  <a:pt x="-372" y="5971"/>
                  <a:pt x="189" y="6978"/>
                </a:cubicBezTo>
                <a:cubicBezTo>
                  <a:pt x="840" y="8145"/>
                  <a:pt x="1191" y="9386"/>
                  <a:pt x="1191" y="10674"/>
                </a:cubicBezTo>
                <a:close/>
              </a:path>
            </a:pathLst>
          </a:custGeom>
          <a:gradFill>
            <a:gsLst>
              <a:gs pos="0">
                <a:srgbClr val="FFFFFF"/>
              </a:gs>
              <a:gs pos="100000">
                <a:srgbClr val="263E0F"/>
              </a:gs>
            </a:gsLst>
            <a:lin ang="5400000"/>
          </a:gradFill>
          <a:ln w="12700">
            <a:miter lim="400000"/>
          </a:ln>
        </p:spPr>
        <p:txBody>
          <a:bodyPr lIns="45719" rIns="45719"/>
          <a:lstStyle/>
          <a:p>
            <a:pPr algn="l" defTabSz="1765900">
              <a:defRPr sz="3400">
                <a:solidFill>
                  <a:srgbClr val="000000"/>
                </a:solidFill>
                <a:latin typeface="Roboto Thin"/>
                <a:ea typeface="Roboto Thin"/>
                <a:cs typeface="Roboto Thin"/>
                <a:sym typeface="Roboto Thin"/>
              </a:defRPr>
            </a:pPr>
            <a:endParaRPr/>
          </a:p>
        </p:txBody>
      </p:sp>
      <p:sp>
        <p:nvSpPr>
          <p:cNvPr id="102" name="Shape"/>
          <p:cNvSpPr/>
          <p:nvPr/>
        </p:nvSpPr>
        <p:spPr>
          <a:xfrm>
            <a:off x="8393083" y="2680218"/>
            <a:ext cx="3627110" cy="3086184"/>
          </a:xfrm>
          <a:custGeom>
            <a:avLst/>
            <a:gdLst/>
            <a:ahLst/>
            <a:cxnLst>
              <a:cxn ang="0">
                <a:pos x="wd2" y="hd2"/>
              </a:cxn>
              <a:cxn ang="5400000">
                <a:pos x="wd2" y="hd2"/>
              </a:cxn>
              <a:cxn ang="10800000">
                <a:pos x="wd2" y="hd2"/>
              </a:cxn>
              <a:cxn ang="16200000">
                <a:pos x="wd2" y="hd2"/>
              </a:cxn>
            </a:cxnLst>
            <a:rect l="0" t="0" r="r" b="b"/>
            <a:pathLst>
              <a:path w="21458" h="21246" extrusionOk="0">
                <a:moveTo>
                  <a:pt x="21458" y="12411"/>
                </a:moveTo>
                <a:lnTo>
                  <a:pt x="21458" y="1072"/>
                </a:lnTo>
                <a:cubicBezTo>
                  <a:pt x="21458" y="447"/>
                  <a:pt x="21000" y="-44"/>
                  <a:pt x="20464" y="3"/>
                </a:cubicBezTo>
                <a:cubicBezTo>
                  <a:pt x="12032" y="742"/>
                  <a:pt x="4677" y="5972"/>
                  <a:pt x="161" y="13646"/>
                </a:cubicBezTo>
                <a:cubicBezTo>
                  <a:pt x="-142" y="14162"/>
                  <a:pt x="-5" y="14870"/>
                  <a:pt x="460" y="15182"/>
                </a:cubicBezTo>
                <a:lnTo>
                  <a:pt x="8896" y="20852"/>
                </a:lnTo>
                <a:cubicBezTo>
                  <a:pt x="9944" y="21556"/>
                  <a:pt x="11258" y="21292"/>
                  <a:pt x="12078" y="20256"/>
                </a:cubicBezTo>
                <a:cubicBezTo>
                  <a:pt x="14006" y="17818"/>
                  <a:pt x="16556" y="16059"/>
                  <a:pt x="19435" y="15315"/>
                </a:cubicBezTo>
                <a:cubicBezTo>
                  <a:pt x="20612" y="15011"/>
                  <a:pt x="21458" y="13814"/>
                  <a:pt x="21458" y="12411"/>
                </a:cubicBezTo>
                <a:close/>
              </a:path>
            </a:pathLst>
          </a:custGeom>
          <a:gradFill>
            <a:gsLst>
              <a:gs pos="0">
                <a:srgbClr val="263E0F"/>
              </a:gs>
              <a:gs pos="100000">
                <a:srgbClr val="FFFFFF"/>
              </a:gs>
            </a:gsLst>
            <a:lin ang="5400000"/>
          </a:gradFill>
          <a:ln w="12700">
            <a:miter lim="400000"/>
          </a:ln>
        </p:spPr>
        <p:txBody>
          <a:bodyPr lIns="45719" rIns="45719"/>
          <a:lstStyle/>
          <a:p>
            <a:pPr algn="l" defTabSz="1765900">
              <a:defRPr sz="3400">
                <a:solidFill>
                  <a:srgbClr val="000000"/>
                </a:solidFill>
                <a:latin typeface="Roboto Thin"/>
                <a:ea typeface="Roboto Thin"/>
                <a:cs typeface="Roboto Thin"/>
                <a:sym typeface="Roboto Thin"/>
              </a:defRPr>
            </a:pPr>
            <a:endParaRPr/>
          </a:p>
        </p:txBody>
      </p:sp>
      <p:sp>
        <p:nvSpPr>
          <p:cNvPr id="103" name="Прохождение государственной…"/>
          <p:cNvSpPr/>
          <p:nvPr/>
        </p:nvSpPr>
        <p:spPr>
          <a:xfrm>
            <a:off x="9041893" y="4102112"/>
            <a:ext cx="6300211" cy="6300212"/>
          </a:xfrm>
          <a:prstGeom prst="ellipse">
            <a:avLst/>
          </a:prstGeom>
          <a:solidFill>
            <a:srgbClr val="F8FAFB">
              <a:alpha val="24000"/>
            </a:srgbClr>
          </a:solidFill>
          <a:ln w="12700">
            <a:solidFill>
              <a:srgbClr val="F8FAFB"/>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wrap="square"/>
          <a:lstStyle/>
          <a:p>
            <a:pPr defTabSz="1765900">
              <a:defRPr sz="2300">
                <a:latin typeface="Calibri"/>
                <a:ea typeface="Calibri"/>
                <a:cs typeface="Calibri"/>
                <a:sym typeface="Calibri"/>
              </a:defRPr>
            </a:pPr>
            <a:r>
              <a:rPr>
                <a:latin typeface="Arial"/>
              </a:rPr>
              <a:t>Passing state</a:t>
            </a:r>
          </a:p>
          <a:p>
            <a:pPr/>
            <a:r>
              <a:rPr>
                <a:latin typeface="Arial"/>
              </a:rPr>
              <a:t>non-departmental</a:t>
            </a:r>
          </a:p>
          <a:p>
            <a:pPr/>
            <a:r>
              <a:rPr>
                <a:latin typeface="Arial"/>
              </a:rPr>
              <a:t>expert review</a:t>
            </a:r>
          </a:p>
        </p:txBody>
      </p:sp>
      <p:sp>
        <p:nvSpPr>
          <p:cNvPr id="104" name="этапы проектирования:"/>
          <p:cNvSpPr txBox="1"/>
          <p:nvPr/>
        </p:nvSpPr>
        <p:spPr>
          <a:xfrm>
            <a:off x="5940372" y="1092690"/>
            <a:ext cx="12503256" cy="5974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300" b="1">
                <a:solidFill>
                  <a:srgbClr val="474747"/>
                </a:solidFill>
              </a:defRPr>
            </a:lvl1pPr>
          </a:lstStyle>
          <a:p>
            <a:pPr/>
            <a:r>
              <a:rPr>
                <a:latin typeface="Arial"/>
              </a:rPr>
              <a:t>design stages:</a:t>
            </a:r>
          </a:p>
        </p:txBody>
      </p:sp>
      <p:sp>
        <p:nvSpPr>
          <p:cNvPr id="105" name="Rectangle"/>
          <p:cNvSpPr/>
          <p:nvPr/>
        </p:nvSpPr>
        <p:spPr>
          <a:xfrm>
            <a:off x="6794500" y="12814300"/>
            <a:ext cx="10795000" cy="57521"/>
          </a:xfrm>
          <a:prstGeom prst="rect">
            <a:avLst/>
          </a:prstGeom>
          <a:solidFill>
            <a:srgbClr val="563D00">
              <a:alpha val="24885"/>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06" name="Rectangle"/>
          <p:cNvSpPr/>
          <p:nvPr/>
        </p:nvSpPr>
        <p:spPr>
          <a:xfrm>
            <a:off x="0" y="914400"/>
            <a:ext cx="1738840" cy="314204"/>
          </a:xfrm>
          <a:prstGeom prst="rect">
            <a:avLst/>
          </a:prstGeom>
          <a:solidFill>
            <a:srgbClr val="563D00">
              <a:alpha val="25342"/>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07" name="Нур - Тас"/>
          <p:cNvSpPr txBox="1"/>
          <p:nvPr/>
        </p:nvSpPr>
        <p:spPr>
          <a:xfrm>
            <a:off x="1566581" y="809958"/>
            <a:ext cx="2569270" cy="5230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2800" b="1">
                <a:solidFill>
                  <a:srgbClr val="474747"/>
                </a:solidFill>
              </a:defRPr>
            </a:lvl1pPr>
          </a:lstStyle>
          <a:p>
            <a:pPr/>
            <a:r>
              <a:rPr>
                <a:latin typeface="Arial"/>
              </a:rPr>
              <a:t>Nur - Tas</a:t>
            </a:r>
          </a:p>
        </p:txBody>
      </p:sp>
      <p:sp>
        <p:nvSpPr>
          <p:cNvPr id="108" name="Инженерно-геодезические изыскания"/>
          <p:cNvSpPr txBox="1"/>
          <p:nvPr/>
        </p:nvSpPr>
        <p:spPr>
          <a:xfrm>
            <a:off x="1333500" y="3314700"/>
            <a:ext cx="5734213" cy="4490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algn="l" defTabSz="825500">
              <a:defRPr sz="2300">
                <a:solidFill>
                  <a:srgbClr val="474747"/>
                </a:solidFill>
              </a:defRPr>
            </a:lvl1pPr>
          </a:lstStyle>
          <a:p>
            <a:pPr>
              <a:defRPr b="1"/>
            </a:pPr>
            <a:r>
              <a:rPr b="0">
                <a:latin typeface="Arial"/>
              </a:rPr>
              <a:t>Engineering and geodetic surveys</a:t>
            </a:r>
          </a:p>
        </p:txBody>
      </p:sp>
      <p:sp>
        <p:nvSpPr>
          <p:cNvPr id="109" name="Разработка эскизного проекта"/>
          <p:cNvSpPr txBox="1"/>
          <p:nvPr/>
        </p:nvSpPr>
        <p:spPr>
          <a:xfrm>
            <a:off x="1041400" y="7021343"/>
            <a:ext cx="5734213" cy="4490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2300">
                <a:solidFill>
                  <a:srgbClr val="474747"/>
                </a:solidFill>
              </a:defRPr>
            </a:lvl1pPr>
          </a:lstStyle>
          <a:p>
            <a:pPr>
              <a:defRPr b="1"/>
            </a:pPr>
            <a:r>
              <a:rPr b="0">
                <a:latin typeface="Arial"/>
              </a:rPr>
              <a:t>Concept design development</a:t>
            </a:r>
          </a:p>
        </p:txBody>
      </p:sp>
      <p:sp>
        <p:nvSpPr>
          <p:cNvPr id="110" name="Инженерно-геологические изыскания"/>
          <p:cNvSpPr txBox="1"/>
          <p:nvPr/>
        </p:nvSpPr>
        <p:spPr>
          <a:xfrm>
            <a:off x="1244600" y="10490199"/>
            <a:ext cx="5734213" cy="4490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2300">
                <a:solidFill>
                  <a:srgbClr val="474747"/>
                </a:solidFill>
              </a:defRPr>
            </a:lvl1pPr>
          </a:lstStyle>
          <a:p>
            <a:pPr/>
            <a:r>
              <a:rPr>
                <a:latin typeface="Arial"/>
              </a:rPr>
              <a:t>Engineering and geological surveys</a:t>
            </a:r>
          </a:p>
        </p:txBody>
      </p:sp>
      <p:sp>
        <p:nvSpPr>
          <p:cNvPr id="111" name="Получение исходно-разрешительной документации (архитектурно-планировочное задание, технические условия на подключение к инженерным сетям);"/>
          <p:cNvSpPr txBox="1"/>
          <p:nvPr/>
        </p:nvSpPr>
        <p:spPr>
          <a:xfrm>
            <a:off x="16941800" y="2867185"/>
            <a:ext cx="6692900" cy="15158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2300">
                <a:solidFill>
                  <a:srgbClr val="474747"/>
                </a:solidFill>
              </a:defRPr>
            </a:lvl1pPr>
          </a:lstStyle>
          <a:p>
            <a:pPr/>
            <a:r>
              <a:rPr>
                <a:latin typeface="Arial"/>
              </a:rPr>
              <a:t>Obtaining initial permit documentation (architectural and planning assignment, technical specifications for connection to utility networks);</a:t>
            </a:r>
          </a:p>
        </p:txBody>
      </p:sp>
      <p:sp>
        <p:nvSpPr>
          <p:cNvPr id="112" name="Разработка проектно-сметной документации;"/>
          <p:cNvSpPr txBox="1"/>
          <p:nvPr/>
        </p:nvSpPr>
        <p:spPr>
          <a:xfrm>
            <a:off x="17748741" y="7036856"/>
            <a:ext cx="5734213" cy="8046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2300">
                <a:solidFill>
                  <a:srgbClr val="474747"/>
                </a:solidFill>
              </a:defRPr>
            </a:lvl1pPr>
          </a:lstStyle>
          <a:p>
            <a:pPr/>
            <a:r>
              <a:rPr>
                <a:latin typeface="Arial"/>
              </a:rPr>
              <a:t>Development of design and estimate documentation;</a:t>
            </a:r>
          </a:p>
        </p:txBody>
      </p:sp>
      <p:sp>
        <p:nvSpPr>
          <p:cNvPr id="113" name="Получение необходимых, дополнительных согласований и разрешений от заинтересованных государственных служб, согласно действующих норм и требований законодательства РК"/>
          <p:cNvSpPr txBox="1"/>
          <p:nvPr/>
        </p:nvSpPr>
        <p:spPr>
          <a:xfrm>
            <a:off x="16938576" y="10495326"/>
            <a:ext cx="6688240" cy="1871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2300">
                <a:solidFill>
                  <a:srgbClr val="474747"/>
                </a:solidFill>
              </a:defRPr>
            </a:lvl1pPr>
          </a:lstStyle>
          <a:p>
            <a:pPr/>
            <a:r>
              <a:rPr>
                <a:latin typeface="Arial"/>
              </a:rPr>
              <a:t>Obtaining the required additional approvals and permits from relevant state authorities in accordance with applicable regulations and legislation of the Republic of Kazakhstan</a:t>
            </a:r>
          </a:p>
        </p:txBody>
      </p:sp>
      <p:sp>
        <p:nvSpPr>
          <p:cNvPr id="114" name="Rectangle"/>
          <p:cNvSpPr/>
          <p:nvPr/>
        </p:nvSpPr>
        <p:spPr>
          <a:xfrm>
            <a:off x="11036300" y="1231900"/>
            <a:ext cx="3657600" cy="419100"/>
          </a:xfrm>
          <a:prstGeom prst="rect">
            <a:avLst/>
          </a:prstGeom>
          <a:solidFill>
            <a:srgbClr val="563D00">
              <a:alpha val="25342"/>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 name="IMG_1721.jpeg" descr="IMG_1721.jpeg"/>
          <p:cNvPicPr>
            <a:picLocks/>
          </p:cNvPicPr>
          <p:nvPr/>
        </p:nvPicPr>
        <p:blipFill>
          <a:blip r:embed="rId2">
            <a:extLst/>
          </a:blip>
          <a:srcRect t="8215" b="8215"/>
          <a:stretch>
            <a:fillRect/>
          </a:stretch>
        </p:blipFill>
        <p:spPr>
          <a:xfrm>
            <a:off x="106840" y="121549"/>
            <a:ext cx="24170278" cy="13472706"/>
          </a:xfrm>
          <a:prstGeom prst="rect">
            <a:avLst/>
          </a:prstGeom>
          <a:ln w="12700">
            <a:miter lim="400000"/>
          </a:ln>
        </p:spPr>
      </p:pic>
      <p:sp>
        <p:nvSpPr>
          <p:cNvPr id="117" name="Rectangle"/>
          <p:cNvSpPr/>
          <p:nvPr/>
        </p:nvSpPr>
        <p:spPr>
          <a:xfrm>
            <a:off x="107950" y="120650"/>
            <a:ext cx="24168100" cy="13474700"/>
          </a:xfrm>
          <a:prstGeom prst="rect">
            <a:avLst/>
          </a:prstGeom>
          <a:solidFill>
            <a:srgbClr val="563D00">
              <a:alpha val="35388"/>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18" name="наши Проекты"/>
          <p:cNvSpPr txBox="1"/>
          <p:nvPr/>
        </p:nvSpPr>
        <p:spPr>
          <a:xfrm>
            <a:off x="6144806" y="6044564"/>
            <a:ext cx="12094388" cy="16268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10000" b="1">
                <a:solidFill>
                  <a:srgbClr val="FFFFFF"/>
                </a:solidFill>
              </a:defRPr>
            </a:lvl1pPr>
          </a:lstStyle>
          <a:p>
            <a:pPr/>
            <a:r>
              <a:rPr>
                <a:latin typeface="Arial"/>
              </a:rPr>
              <a:t>our Projects</a:t>
            </a:r>
          </a:p>
        </p:txBody>
      </p:sp>
      <p:sp>
        <p:nvSpPr>
          <p:cNvPr id="119" name="Rectangle"/>
          <p:cNvSpPr/>
          <p:nvPr/>
        </p:nvSpPr>
        <p:spPr>
          <a:xfrm>
            <a:off x="10220823" y="8055844"/>
            <a:ext cx="3942354" cy="42379"/>
          </a:xfrm>
          <a:prstGeom prst="rect">
            <a:avLst/>
          </a:prstGeom>
          <a:solidFill>
            <a:srgbClr val="FFFFFF"/>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9</a:t>
            </a:fld>
            <a:endParaRPr/>
          </a:p>
        </p:txBody>
      </p:sp>
      <p:sp>
        <p:nvSpPr>
          <p:cNvPr id="122" name="Rectangle"/>
          <p:cNvSpPr/>
          <p:nvPr/>
        </p:nvSpPr>
        <p:spPr>
          <a:xfrm>
            <a:off x="0" y="0"/>
            <a:ext cx="24384000" cy="4418783"/>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23" name="Rectangle"/>
          <p:cNvSpPr/>
          <p:nvPr/>
        </p:nvSpPr>
        <p:spPr>
          <a:xfrm>
            <a:off x="6794500" y="12814300"/>
            <a:ext cx="10795000" cy="57521"/>
          </a:xfrm>
          <a:prstGeom prst="rect">
            <a:avLst/>
          </a:prstGeom>
          <a:solidFill>
            <a:srgbClr val="563D00">
              <a:alpha val="24885"/>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24" name="Rectangle"/>
          <p:cNvSpPr/>
          <p:nvPr/>
        </p:nvSpPr>
        <p:spPr>
          <a:xfrm>
            <a:off x="4406692" y="1809060"/>
            <a:ext cx="15570616" cy="9128711"/>
          </a:xfrm>
          <a:prstGeom prst="rect">
            <a:avLst/>
          </a:prstGeom>
          <a:solidFill>
            <a:srgbClr val="563D00">
              <a:alpha val="25114"/>
            </a:srgbClr>
          </a:solidFill>
          <a:ln w="12700">
            <a:miter lim="400000"/>
          </a:ln>
          <a:effectLst>
            <a:outerShdw blurRad="381000" dist="119618" rotWithShape="0">
              <a:srgbClr val="000000">
                <a:alpha val="75000"/>
              </a:srgbClr>
            </a:outerShdw>
          </a:effectLst>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125" name="image15.jpeg" descr="image15.jpeg"/>
          <p:cNvPicPr>
            <a:picLocks noChangeAspect="1"/>
          </p:cNvPicPr>
          <p:nvPr/>
        </p:nvPicPr>
        <p:blipFill>
          <a:blip r:embed="rId2">
            <a:extLst/>
          </a:blip>
          <a:stretch>
            <a:fillRect/>
          </a:stretch>
        </p:blipFill>
        <p:spPr>
          <a:xfrm>
            <a:off x="4618915" y="2028867"/>
            <a:ext cx="15146170" cy="8689097"/>
          </a:xfrm>
          <a:prstGeom prst="rect">
            <a:avLst/>
          </a:prstGeom>
          <a:ln w="12700">
            <a:miter lim="400000"/>
          </a:ln>
        </p:spPr>
      </p:pic>
      <p:sp>
        <p:nvSpPr>
          <p:cNvPr id="126" name="Индустриальная зона АРНА, 2013гг."/>
          <p:cNvSpPr txBox="1"/>
          <p:nvPr/>
        </p:nvSpPr>
        <p:spPr>
          <a:xfrm>
            <a:off x="5940372" y="577819"/>
            <a:ext cx="12503256" cy="5974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300" b="1"/>
            </a:lvl1pPr>
          </a:lstStyle>
          <a:p>
            <a:pPr/>
            <a:r>
              <a:rPr>
                <a:latin typeface="Arial"/>
              </a:rPr>
              <a:t>ARNA Industrial Zone, 2013</a:t>
            </a:r>
          </a:p>
        </p:txBody>
      </p:sp>
      <p:sp>
        <p:nvSpPr>
          <p:cNvPr id="127" name="работы:"/>
          <p:cNvSpPr txBox="1"/>
          <p:nvPr/>
        </p:nvSpPr>
        <p:spPr>
          <a:xfrm>
            <a:off x="5940372" y="11083082"/>
            <a:ext cx="12503256" cy="5604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000" b="1"/>
            </a:lvl1pPr>
          </a:lstStyle>
          <a:p>
            <a:pPr/>
            <a:r>
              <a:rPr>
                <a:latin typeface="Arial"/>
              </a:rPr>
              <a:t>works:</a:t>
            </a:r>
          </a:p>
        </p:txBody>
      </p:sp>
      <p:sp>
        <p:nvSpPr>
          <p:cNvPr id="128" name="Технико-экономическое обоснование"/>
          <p:cNvSpPr txBox="1"/>
          <p:nvPr/>
        </p:nvSpPr>
        <p:spPr>
          <a:xfrm>
            <a:off x="5940372" y="11825847"/>
            <a:ext cx="12503256" cy="523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2800"/>
            </a:lvl1pPr>
          </a:lstStyle>
          <a:p>
            <a:pPr>
              <a:defRPr b="1"/>
            </a:pPr>
            <a:r>
              <a:rPr b="0">
                <a:latin typeface="Arial"/>
              </a:rPr>
              <a:t>Feasibility study</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10</a:t>
            </a:fld>
            <a:endParaRPr/>
          </a:p>
        </p:txBody>
      </p:sp>
      <p:sp>
        <p:nvSpPr>
          <p:cNvPr id="131" name="Rectangle"/>
          <p:cNvSpPr/>
          <p:nvPr/>
        </p:nvSpPr>
        <p:spPr>
          <a:xfrm>
            <a:off x="0" y="0"/>
            <a:ext cx="24384000" cy="4418783"/>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32" name="Rectangle"/>
          <p:cNvSpPr/>
          <p:nvPr/>
        </p:nvSpPr>
        <p:spPr>
          <a:xfrm>
            <a:off x="6794500" y="12814300"/>
            <a:ext cx="10795000" cy="57521"/>
          </a:xfrm>
          <a:prstGeom prst="rect">
            <a:avLst/>
          </a:prstGeom>
          <a:solidFill>
            <a:srgbClr val="563D00">
              <a:alpha val="24885"/>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33" name="Rectangle"/>
          <p:cNvSpPr/>
          <p:nvPr/>
        </p:nvSpPr>
        <p:spPr>
          <a:xfrm>
            <a:off x="4406692" y="1809060"/>
            <a:ext cx="15570616" cy="9128711"/>
          </a:xfrm>
          <a:prstGeom prst="rect">
            <a:avLst/>
          </a:prstGeom>
          <a:solidFill>
            <a:srgbClr val="563D00">
              <a:alpha val="25114"/>
            </a:srgbClr>
          </a:solidFill>
          <a:ln w="12700">
            <a:miter lim="400000"/>
          </a:ln>
          <a:effectLst>
            <a:outerShdw blurRad="381000" dist="119618" rotWithShape="0">
              <a:srgbClr val="000000">
                <a:alpha val="75000"/>
              </a:srgbClr>
            </a:outerShdw>
          </a:effectLst>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34" name="Строительство обогатительной фабрики по переработке техногенных минеральных образований в п. Верхнеберезовка Восточно-Казахстанской области (2019г)"/>
          <p:cNvSpPr txBox="1"/>
          <p:nvPr/>
        </p:nvSpPr>
        <p:spPr>
          <a:xfrm>
            <a:off x="4963631" y="50302"/>
            <a:ext cx="14456738" cy="16134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p>
            <a:pPr defTabSz="825500">
              <a:defRPr sz="3300" b="1"/>
            </a:pPr>
            <a:r>
              <a:rPr>
                <a:latin typeface="Arial"/>
              </a:rPr>
              <a:t>Construction of a processing plant for technogenic mineral formations in Verkhneberezovka, East Kazakhstan Region (2019)</a:t>
            </a:r>
          </a:p>
        </p:txBody>
      </p:sp>
      <p:sp>
        <p:nvSpPr>
          <p:cNvPr id="135" name="работы:"/>
          <p:cNvSpPr txBox="1"/>
          <p:nvPr/>
        </p:nvSpPr>
        <p:spPr>
          <a:xfrm>
            <a:off x="5940372" y="11083082"/>
            <a:ext cx="12503256" cy="5604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000" b="1"/>
            </a:lvl1pPr>
          </a:lstStyle>
          <a:p>
            <a:pPr/>
            <a:r>
              <a:rPr>
                <a:latin typeface="Arial"/>
              </a:rPr>
              <a:t>works:</a:t>
            </a:r>
          </a:p>
        </p:txBody>
      </p:sp>
      <p:sp>
        <p:nvSpPr>
          <p:cNvPr id="136" name="Архитектурно-строительные решения зданий и сооружений. Инженерно-техническое обеспечение объекта."/>
          <p:cNvSpPr txBox="1"/>
          <p:nvPr/>
        </p:nvSpPr>
        <p:spPr>
          <a:xfrm>
            <a:off x="6379527" y="11649877"/>
            <a:ext cx="11624946" cy="9552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2800"/>
            </a:lvl1pPr>
          </a:lstStyle>
          <a:p>
            <a:pPr>
              <a:defRPr b="1"/>
            </a:pPr>
            <a:r>
              <a:rPr b="0">
                <a:latin typeface="Arial"/>
              </a:rPr>
              <a:t>Architectural and construction solutions for buildings and structures. Engineering and technical support of the facility.</a:t>
            </a:r>
          </a:p>
        </p:txBody>
      </p:sp>
      <p:pic>
        <p:nvPicPr>
          <p:cNvPr id="137" name="image20.jpeg" descr="image20.jpeg"/>
          <p:cNvPicPr>
            <a:picLocks noChangeAspect="1"/>
          </p:cNvPicPr>
          <p:nvPr/>
        </p:nvPicPr>
        <p:blipFill>
          <a:blip r:embed="rId2">
            <a:extLst/>
          </a:blip>
          <a:stretch>
            <a:fillRect/>
          </a:stretch>
        </p:blipFill>
        <p:spPr>
          <a:xfrm>
            <a:off x="4608562" y="2002211"/>
            <a:ext cx="15166876" cy="8742409"/>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11</a:t>
            </a:fld>
            <a:endParaRPr/>
          </a:p>
        </p:txBody>
      </p:sp>
      <p:sp>
        <p:nvSpPr>
          <p:cNvPr id="140" name="Rectangle"/>
          <p:cNvSpPr/>
          <p:nvPr/>
        </p:nvSpPr>
        <p:spPr>
          <a:xfrm>
            <a:off x="0" y="0"/>
            <a:ext cx="24384000" cy="4418783"/>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41" name="Rectangle"/>
          <p:cNvSpPr/>
          <p:nvPr/>
        </p:nvSpPr>
        <p:spPr>
          <a:xfrm>
            <a:off x="6794500" y="12814300"/>
            <a:ext cx="10795000" cy="57521"/>
          </a:xfrm>
          <a:prstGeom prst="rect">
            <a:avLst/>
          </a:prstGeom>
          <a:solidFill>
            <a:srgbClr val="563D00">
              <a:alpha val="24885"/>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42" name="Rectangle"/>
          <p:cNvSpPr/>
          <p:nvPr/>
        </p:nvSpPr>
        <p:spPr>
          <a:xfrm>
            <a:off x="4406692" y="1809060"/>
            <a:ext cx="15570616" cy="9128711"/>
          </a:xfrm>
          <a:prstGeom prst="rect">
            <a:avLst/>
          </a:prstGeom>
          <a:solidFill>
            <a:srgbClr val="563D00">
              <a:alpha val="25114"/>
            </a:srgbClr>
          </a:solidFill>
          <a:ln w="12700">
            <a:miter lim="400000"/>
          </a:ln>
          <a:effectLst>
            <a:outerShdw blurRad="381000" dist="119618" rotWithShape="0">
              <a:srgbClr val="000000">
                <a:alpha val="75000"/>
              </a:srgbClr>
            </a:outerShdw>
          </a:effectLst>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43" name="Строительство трубопроводного завода (КНР) по адресу: г. Алматы, Алатауский район, индустриальная зона, улица 7, дом 142/1 (2019г)"/>
          <p:cNvSpPr txBox="1"/>
          <p:nvPr/>
        </p:nvSpPr>
        <p:spPr>
          <a:xfrm>
            <a:off x="5940372" y="50302"/>
            <a:ext cx="12503256" cy="16134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300" b="1"/>
            </a:lvl1pPr>
          </a:lstStyle>
          <a:p>
            <a:pPr/>
            <a:r>
              <a:rPr>
                <a:latin typeface="Arial"/>
              </a:rPr>
              <a:t>Construction of a pipe plant (PRC) at 142/1, Street 7, Industrial Zone, Alatau District, Almaty (2019)</a:t>
            </a:r>
          </a:p>
        </p:txBody>
      </p:sp>
      <p:sp>
        <p:nvSpPr>
          <p:cNvPr id="144" name="работы:"/>
          <p:cNvSpPr txBox="1"/>
          <p:nvPr/>
        </p:nvSpPr>
        <p:spPr>
          <a:xfrm>
            <a:off x="5940372" y="11083082"/>
            <a:ext cx="12503256" cy="5604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000" b="1"/>
            </a:lvl1pPr>
          </a:lstStyle>
          <a:p>
            <a:pPr/>
            <a:r>
              <a:rPr>
                <a:latin typeface="Arial"/>
              </a:rPr>
              <a:t>works:</a:t>
            </a:r>
          </a:p>
        </p:txBody>
      </p:sp>
      <p:sp>
        <p:nvSpPr>
          <p:cNvPr id="145" name="Инженерно-техническое обеспечение проекта"/>
          <p:cNvSpPr txBox="1"/>
          <p:nvPr/>
        </p:nvSpPr>
        <p:spPr>
          <a:xfrm>
            <a:off x="5940372" y="11788845"/>
            <a:ext cx="12503256" cy="5234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2800"/>
            </a:lvl1pPr>
          </a:lstStyle>
          <a:p>
            <a:pPr>
              <a:defRPr b="1"/>
            </a:pPr>
            <a:r>
              <a:rPr b="0">
                <a:latin typeface="Arial"/>
              </a:rPr>
              <a:t>Engineering and technical support of the project</a:t>
            </a:r>
          </a:p>
        </p:txBody>
      </p:sp>
      <p:pic>
        <p:nvPicPr>
          <p:cNvPr id="146" name="image21.jpeg" descr="image21.jpeg"/>
          <p:cNvPicPr>
            <a:picLocks/>
          </p:cNvPicPr>
          <p:nvPr/>
        </p:nvPicPr>
        <p:blipFill>
          <a:blip r:embed="rId2">
            <a:extLst/>
          </a:blip>
          <a:stretch>
            <a:fillRect/>
          </a:stretch>
        </p:blipFill>
        <p:spPr>
          <a:xfrm>
            <a:off x="4610100" y="2004615"/>
            <a:ext cx="15163800" cy="8737601"/>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12</a:t>
            </a:fld>
            <a:endParaRPr/>
          </a:p>
        </p:txBody>
      </p:sp>
      <p:sp>
        <p:nvSpPr>
          <p:cNvPr id="149" name="Rectangle"/>
          <p:cNvSpPr/>
          <p:nvPr/>
        </p:nvSpPr>
        <p:spPr>
          <a:xfrm>
            <a:off x="0" y="0"/>
            <a:ext cx="24384000" cy="4418783"/>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50" name="Rectangle"/>
          <p:cNvSpPr/>
          <p:nvPr/>
        </p:nvSpPr>
        <p:spPr>
          <a:xfrm>
            <a:off x="6794500" y="12814300"/>
            <a:ext cx="10795000" cy="57521"/>
          </a:xfrm>
          <a:prstGeom prst="rect">
            <a:avLst/>
          </a:prstGeom>
          <a:solidFill>
            <a:srgbClr val="563D00">
              <a:alpha val="24885"/>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51" name="Rectangle"/>
          <p:cNvSpPr/>
          <p:nvPr/>
        </p:nvSpPr>
        <p:spPr>
          <a:xfrm>
            <a:off x="4406692" y="1809060"/>
            <a:ext cx="15570616" cy="9128711"/>
          </a:xfrm>
          <a:prstGeom prst="rect">
            <a:avLst/>
          </a:prstGeom>
          <a:solidFill>
            <a:srgbClr val="563D00">
              <a:alpha val="25114"/>
            </a:srgbClr>
          </a:solidFill>
          <a:ln w="12700">
            <a:miter lim="400000"/>
          </a:ln>
          <a:effectLst>
            <a:outerShdw blurRad="381000" dist="119618" rotWithShape="0">
              <a:srgbClr val="000000">
                <a:alpha val="75000"/>
              </a:srgbClr>
            </a:outerShdw>
          </a:effectLst>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52" name="Строительство придорожного сервиса (категория «В») вдоль автомобильной дороги республиканского значения «Алматы- Шелек-Хоргос» (новая дорога) км 286 (2019-2020г)"/>
          <p:cNvSpPr txBox="1"/>
          <p:nvPr/>
        </p:nvSpPr>
        <p:spPr>
          <a:xfrm>
            <a:off x="5508789" y="50302"/>
            <a:ext cx="13366422" cy="16134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300" b="1"/>
            </a:lvl1pPr>
          </a:lstStyle>
          <a:p>
            <a:pPr/>
            <a:r>
              <a:rPr>
                <a:latin typeface="Arial"/>
              </a:rPr>
              <a:t>Construction of a roadside service facility, Category B, along the Almaty–Shelek–Khorgos republican highway (new road), km 286 (2019–2020)</a:t>
            </a:r>
          </a:p>
        </p:txBody>
      </p:sp>
      <p:sp>
        <p:nvSpPr>
          <p:cNvPr id="153" name="работы:"/>
          <p:cNvSpPr txBox="1"/>
          <p:nvPr/>
        </p:nvSpPr>
        <p:spPr>
          <a:xfrm>
            <a:off x="5940372" y="11083082"/>
            <a:ext cx="12503256" cy="5604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000" b="1"/>
            </a:lvl1pPr>
          </a:lstStyle>
          <a:p>
            <a:pPr/>
            <a:r>
              <a:rPr>
                <a:latin typeface="Arial"/>
              </a:rPr>
              <a:t>works:</a:t>
            </a:r>
          </a:p>
        </p:txBody>
      </p:sp>
      <p:pic>
        <p:nvPicPr>
          <p:cNvPr id="154" name="IMG_1693.jpeg" descr="IMG_1693.jpeg"/>
          <p:cNvPicPr>
            <a:picLocks noChangeAspect="1"/>
          </p:cNvPicPr>
          <p:nvPr/>
        </p:nvPicPr>
        <p:blipFill>
          <a:blip r:embed="rId2">
            <a:extLst/>
          </a:blip>
          <a:srcRect t="5259" b="5259"/>
          <a:stretch>
            <a:fillRect/>
          </a:stretch>
        </p:blipFill>
        <p:spPr>
          <a:xfrm>
            <a:off x="4608562" y="2002211"/>
            <a:ext cx="15166876" cy="8742409"/>
          </a:xfrm>
          <a:prstGeom prst="rect">
            <a:avLst/>
          </a:prstGeom>
          <a:ln w="12700">
            <a:miter lim="400000"/>
          </a:ln>
        </p:spPr>
      </p:pic>
      <p:sp>
        <p:nvSpPr>
          <p:cNvPr id="155" name="Архитектурно-строительные решения зданий и сооружений. Инженерно-техническое обеспечение объекта."/>
          <p:cNvSpPr txBox="1"/>
          <p:nvPr/>
        </p:nvSpPr>
        <p:spPr>
          <a:xfrm>
            <a:off x="6379527" y="11649877"/>
            <a:ext cx="11624946" cy="9552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2800"/>
            </a:lvl1pPr>
          </a:lstStyle>
          <a:p>
            <a:pPr>
              <a:defRPr b="1"/>
            </a:pPr>
            <a:r>
              <a:rPr b="0">
                <a:latin typeface="Arial"/>
              </a:rPr>
              <a:t>Architectural and construction solutions for buildings and structures. Engineering and technical support of the facility.</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13</a:t>
            </a:fld>
            <a:endParaRPr/>
          </a:p>
        </p:txBody>
      </p:sp>
      <p:sp>
        <p:nvSpPr>
          <p:cNvPr id="158" name="Rectangle"/>
          <p:cNvSpPr/>
          <p:nvPr/>
        </p:nvSpPr>
        <p:spPr>
          <a:xfrm>
            <a:off x="0" y="0"/>
            <a:ext cx="24384000" cy="4418783"/>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59" name="Rectangle"/>
          <p:cNvSpPr/>
          <p:nvPr/>
        </p:nvSpPr>
        <p:spPr>
          <a:xfrm>
            <a:off x="6794500" y="12814300"/>
            <a:ext cx="10795000" cy="57521"/>
          </a:xfrm>
          <a:prstGeom prst="rect">
            <a:avLst/>
          </a:prstGeom>
          <a:solidFill>
            <a:srgbClr val="563D00">
              <a:alpha val="24885"/>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0" name="Rectangle"/>
          <p:cNvSpPr/>
          <p:nvPr/>
        </p:nvSpPr>
        <p:spPr>
          <a:xfrm>
            <a:off x="4406692" y="1809060"/>
            <a:ext cx="15570616" cy="9128711"/>
          </a:xfrm>
          <a:prstGeom prst="rect">
            <a:avLst/>
          </a:prstGeom>
          <a:solidFill>
            <a:srgbClr val="563D00">
              <a:alpha val="25114"/>
            </a:srgbClr>
          </a:solidFill>
          <a:ln w="12700">
            <a:miter lim="400000"/>
          </a:ln>
          <a:effectLst>
            <a:outerShdw blurRad="381000" dist="119618" rotWithShape="0">
              <a:srgbClr val="000000">
                <a:alpha val="75000"/>
              </a:srgbClr>
            </a:outerShdw>
          </a:effectLst>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61" name="Строительство Обогатительной фабрики по переработке техногенных минеральных образований &quot;Рудника Бестобе&quot; мощностью 2,5 млн. тонн в год (2020г)"/>
          <p:cNvSpPr txBox="1"/>
          <p:nvPr/>
        </p:nvSpPr>
        <p:spPr>
          <a:xfrm>
            <a:off x="5940372" y="69819"/>
            <a:ext cx="12503256" cy="16134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300" b="1"/>
            </a:lvl1pPr>
          </a:lstStyle>
          <a:p>
            <a:pPr/>
            <a:r>
              <a:rPr>
                <a:latin typeface="Arial"/>
              </a:rPr>
              <a:t>Construction of a processing plant for technogenic mineral formations at the Bestobe Mine with a capacity of 2.5 million tons per year (2020)</a:t>
            </a:r>
          </a:p>
        </p:txBody>
      </p:sp>
      <p:sp>
        <p:nvSpPr>
          <p:cNvPr id="162" name="работы:"/>
          <p:cNvSpPr txBox="1"/>
          <p:nvPr/>
        </p:nvSpPr>
        <p:spPr>
          <a:xfrm>
            <a:off x="5940372" y="11083082"/>
            <a:ext cx="12503256" cy="5604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000" b="1"/>
            </a:lvl1pPr>
          </a:lstStyle>
          <a:p>
            <a:pPr/>
            <a:r>
              <a:rPr>
                <a:latin typeface="Arial"/>
              </a:rPr>
              <a:t>works:</a:t>
            </a:r>
          </a:p>
        </p:txBody>
      </p:sp>
      <p:sp>
        <p:nvSpPr>
          <p:cNvPr id="163" name="Архитектурно-строительные решения зданий и сооружений.…"/>
          <p:cNvSpPr txBox="1"/>
          <p:nvPr/>
        </p:nvSpPr>
        <p:spPr>
          <a:xfrm>
            <a:off x="5940372" y="11609947"/>
            <a:ext cx="12503256" cy="9552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p>
            <a:pPr defTabSz="825500">
              <a:defRPr sz="2800" b="1"/>
            </a:pPr>
            <a:r>
              <a:rPr b="0">
                <a:latin typeface="Arial"/>
              </a:rPr>
              <a:t>Architectural and construction solutions for buildings and structures.</a:t>
            </a:r>
          </a:p>
          <a:p>
            <a:pPr/>
            <a:r>
              <a:rPr b="0">
                <a:latin typeface="Arial"/>
              </a:rPr>
              <a:t>Adaptation of supplier company materials.</a:t>
            </a:r>
          </a:p>
        </p:txBody>
      </p:sp>
      <p:pic>
        <p:nvPicPr>
          <p:cNvPr id="164" name="IMG_1694.jpeg" descr="IMG_1694.jpeg"/>
          <p:cNvPicPr>
            <a:picLocks noChangeAspect="1"/>
          </p:cNvPicPr>
          <p:nvPr/>
        </p:nvPicPr>
        <p:blipFill>
          <a:blip r:embed="rId2">
            <a:extLst/>
          </a:blip>
          <a:srcRect t="11589" b="11589"/>
          <a:stretch>
            <a:fillRect/>
          </a:stretch>
        </p:blipFill>
        <p:spPr>
          <a:xfrm>
            <a:off x="4608562" y="2002211"/>
            <a:ext cx="15166876" cy="8742409"/>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14</a:t>
            </a:fld>
            <a:endParaRPr/>
          </a:p>
        </p:txBody>
      </p:sp>
      <p:sp>
        <p:nvSpPr>
          <p:cNvPr id="167" name="Rectangle"/>
          <p:cNvSpPr/>
          <p:nvPr/>
        </p:nvSpPr>
        <p:spPr>
          <a:xfrm>
            <a:off x="0" y="0"/>
            <a:ext cx="24384000" cy="4418783"/>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68" name="Rectangle"/>
          <p:cNvSpPr/>
          <p:nvPr/>
        </p:nvSpPr>
        <p:spPr>
          <a:xfrm>
            <a:off x="6794500" y="12814300"/>
            <a:ext cx="10795000" cy="57521"/>
          </a:xfrm>
          <a:prstGeom prst="rect">
            <a:avLst/>
          </a:prstGeom>
          <a:solidFill>
            <a:srgbClr val="563D00">
              <a:alpha val="24885"/>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9" name="Rectangle"/>
          <p:cNvSpPr/>
          <p:nvPr/>
        </p:nvSpPr>
        <p:spPr>
          <a:xfrm>
            <a:off x="4406692" y="1809060"/>
            <a:ext cx="15570616" cy="9128711"/>
          </a:xfrm>
          <a:prstGeom prst="rect">
            <a:avLst/>
          </a:prstGeom>
          <a:solidFill>
            <a:srgbClr val="563D00">
              <a:alpha val="25114"/>
            </a:srgbClr>
          </a:solidFill>
          <a:ln w="12700">
            <a:miter lim="400000"/>
          </a:ln>
          <a:effectLst>
            <a:outerShdw blurRad="381000" dist="119618" rotWithShape="0">
              <a:srgbClr val="000000">
                <a:alpha val="75000"/>
              </a:srgbClr>
            </a:outerShdw>
          </a:effectLst>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70" name="Строительство Обогатительной фабрики по переработке техногенных минеральных образований &quot;Рудника Жолымбет&quot; мощностью 2,5 млн. тонн в год (2020г)"/>
          <p:cNvSpPr txBox="1"/>
          <p:nvPr/>
        </p:nvSpPr>
        <p:spPr>
          <a:xfrm>
            <a:off x="5940372" y="69819"/>
            <a:ext cx="12503256" cy="16134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300" b="1"/>
            </a:lvl1pPr>
          </a:lstStyle>
          <a:p>
            <a:pPr/>
            <a:r>
              <a:rPr>
                <a:latin typeface="Arial"/>
              </a:rPr>
              <a:t>Construction of a processing plant for technogenic mineral formations at the Zholymbet Mine with a capacity of 2.5 million tons per year (2020)</a:t>
            </a:r>
          </a:p>
        </p:txBody>
      </p:sp>
      <p:sp>
        <p:nvSpPr>
          <p:cNvPr id="171" name="работы:"/>
          <p:cNvSpPr txBox="1"/>
          <p:nvPr/>
        </p:nvSpPr>
        <p:spPr>
          <a:xfrm>
            <a:off x="5940372" y="11083082"/>
            <a:ext cx="12503256" cy="5604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000" b="1"/>
            </a:lvl1pPr>
          </a:lstStyle>
          <a:p>
            <a:pPr/>
            <a:r>
              <a:rPr>
                <a:latin typeface="Arial"/>
              </a:rPr>
              <a:t>works:</a:t>
            </a:r>
          </a:p>
        </p:txBody>
      </p:sp>
      <p:sp>
        <p:nvSpPr>
          <p:cNvPr id="172" name="Архитектурные решения зданий и сооружений"/>
          <p:cNvSpPr txBox="1"/>
          <p:nvPr/>
        </p:nvSpPr>
        <p:spPr>
          <a:xfrm>
            <a:off x="5940372" y="11825847"/>
            <a:ext cx="12503256" cy="523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2800"/>
            </a:lvl1pPr>
          </a:lstStyle>
          <a:p>
            <a:pPr>
              <a:defRPr b="1"/>
            </a:pPr>
            <a:r>
              <a:rPr b="0">
                <a:latin typeface="Arial"/>
              </a:rPr>
              <a:t>Architectural solutions for buildings and structures</a:t>
            </a:r>
          </a:p>
        </p:txBody>
      </p:sp>
      <p:pic>
        <p:nvPicPr>
          <p:cNvPr id="173" name="IMG_1695.jpeg" descr="IMG_1695.jpeg"/>
          <p:cNvPicPr>
            <a:picLocks noChangeAspect="1"/>
          </p:cNvPicPr>
          <p:nvPr/>
        </p:nvPicPr>
        <p:blipFill>
          <a:blip r:embed="rId2">
            <a:extLst/>
          </a:blip>
          <a:srcRect t="11589" b="11589"/>
          <a:stretch>
            <a:fillRect/>
          </a:stretch>
        </p:blipFill>
        <p:spPr>
          <a:xfrm>
            <a:off x="4608562" y="2002211"/>
            <a:ext cx="15166876" cy="8742409"/>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15</a:t>
            </a:fld>
            <a:endParaRPr/>
          </a:p>
        </p:txBody>
      </p:sp>
      <p:sp>
        <p:nvSpPr>
          <p:cNvPr id="176" name="Rectangle"/>
          <p:cNvSpPr/>
          <p:nvPr/>
        </p:nvSpPr>
        <p:spPr>
          <a:xfrm>
            <a:off x="0" y="0"/>
            <a:ext cx="24384000" cy="4418783"/>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77" name="Rectangle"/>
          <p:cNvSpPr/>
          <p:nvPr/>
        </p:nvSpPr>
        <p:spPr>
          <a:xfrm>
            <a:off x="6794500" y="12814300"/>
            <a:ext cx="10795000" cy="57521"/>
          </a:xfrm>
          <a:prstGeom prst="rect">
            <a:avLst/>
          </a:prstGeom>
          <a:solidFill>
            <a:srgbClr val="563D00">
              <a:alpha val="24885"/>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78" name="Rectangle"/>
          <p:cNvSpPr/>
          <p:nvPr/>
        </p:nvSpPr>
        <p:spPr>
          <a:xfrm>
            <a:off x="4406692" y="1809060"/>
            <a:ext cx="15570616" cy="9128711"/>
          </a:xfrm>
          <a:prstGeom prst="rect">
            <a:avLst/>
          </a:prstGeom>
          <a:solidFill>
            <a:srgbClr val="563D00">
              <a:alpha val="25114"/>
            </a:srgbClr>
          </a:solidFill>
          <a:ln w="12700">
            <a:miter lim="400000"/>
          </a:ln>
          <a:effectLst>
            <a:outerShdw blurRad="381000" dist="119618" rotWithShape="0">
              <a:srgbClr val="000000">
                <a:alpha val="75000"/>
              </a:srgbClr>
            </a:outerShdw>
          </a:effectLst>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79" name="Строительство тепличного комплекса площадью 11,8 га в Республике Казахстан, Западно- Казахстанской области, район Байтерек, Мичуринский сельский округ, 2 км от г. Уральск (2020г)"/>
          <p:cNvSpPr txBox="1"/>
          <p:nvPr/>
        </p:nvSpPr>
        <p:spPr>
          <a:xfrm>
            <a:off x="5152921" y="50302"/>
            <a:ext cx="14078158" cy="16134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300" b="1"/>
            </a:lvl1pPr>
          </a:lstStyle>
          <a:p>
            <a:pPr/>
            <a:r>
              <a:rPr>
                <a:latin typeface="Arial"/>
              </a:rPr>
              <a:t>Construction of an 11.8 ha greenhouse complex in the Republic of Kazakhstan, West Kazakhstan Region, Baiterek District, Michurinsky Rural District, 2 km from Uralsk (2020)</a:t>
            </a:r>
          </a:p>
        </p:txBody>
      </p:sp>
      <p:sp>
        <p:nvSpPr>
          <p:cNvPr id="180" name="работы:"/>
          <p:cNvSpPr txBox="1"/>
          <p:nvPr/>
        </p:nvSpPr>
        <p:spPr>
          <a:xfrm>
            <a:off x="5940372" y="11083082"/>
            <a:ext cx="12503256" cy="5604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000" b="1"/>
            </a:lvl1pPr>
          </a:lstStyle>
          <a:p>
            <a:pPr/>
            <a:r>
              <a:rPr>
                <a:latin typeface="Arial"/>
              </a:rPr>
              <a:t>works:</a:t>
            </a:r>
          </a:p>
        </p:txBody>
      </p:sp>
      <p:sp>
        <p:nvSpPr>
          <p:cNvPr id="181" name="Архитектурно-строительные решения зданий и сооружений.…"/>
          <p:cNvSpPr txBox="1"/>
          <p:nvPr/>
        </p:nvSpPr>
        <p:spPr>
          <a:xfrm>
            <a:off x="5940372" y="11609947"/>
            <a:ext cx="12503256" cy="9552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p>
            <a:pPr defTabSz="825500">
              <a:defRPr sz="2800" b="1"/>
            </a:pPr>
            <a:r>
              <a:rPr b="0">
                <a:latin typeface="Arial"/>
              </a:rPr>
              <a:t>Architectural and construction solutions for buildings and structures.</a:t>
            </a:r>
          </a:p>
          <a:p>
            <a:pPr/>
            <a:r>
              <a:rPr b="0">
                <a:latin typeface="Arial"/>
              </a:rPr>
              <a:t>Adaptation of supplier company materials.</a:t>
            </a:r>
          </a:p>
        </p:txBody>
      </p:sp>
      <p:pic>
        <p:nvPicPr>
          <p:cNvPr id="182" name="Image" descr="Image"/>
          <p:cNvPicPr>
            <a:picLocks/>
          </p:cNvPicPr>
          <p:nvPr/>
        </p:nvPicPr>
        <p:blipFill>
          <a:blip r:embed="rId2">
            <a:extLst/>
          </a:blip>
          <a:stretch>
            <a:fillRect/>
          </a:stretch>
        </p:blipFill>
        <p:spPr>
          <a:xfrm>
            <a:off x="4610100" y="2004615"/>
            <a:ext cx="15163800" cy="8737601"/>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16</a:t>
            </a:fld>
            <a:endParaRPr/>
          </a:p>
        </p:txBody>
      </p:sp>
      <p:sp>
        <p:nvSpPr>
          <p:cNvPr id="185" name="Rectangle"/>
          <p:cNvSpPr/>
          <p:nvPr/>
        </p:nvSpPr>
        <p:spPr>
          <a:xfrm>
            <a:off x="0" y="0"/>
            <a:ext cx="24384000" cy="4418783"/>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86" name="Rectangle"/>
          <p:cNvSpPr/>
          <p:nvPr/>
        </p:nvSpPr>
        <p:spPr>
          <a:xfrm>
            <a:off x="6794500" y="12814300"/>
            <a:ext cx="10795000" cy="57521"/>
          </a:xfrm>
          <a:prstGeom prst="rect">
            <a:avLst/>
          </a:prstGeom>
          <a:solidFill>
            <a:srgbClr val="563D00">
              <a:alpha val="24885"/>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87" name="Rectangle"/>
          <p:cNvSpPr/>
          <p:nvPr/>
        </p:nvSpPr>
        <p:spPr>
          <a:xfrm>
            <a:off x="4406692" y="1809060"/>
            <a:ext cx="15570616" cy="9128711"/>
          </a:xfrm>
          <a:prstGeom prst="rect">
            <a:avLst/>
          </a:prstGeom>
          <a:solidFill>
            <a:srgbClr val="563D00">
              <a:alpha val="25114"/>
            </a:srgbClr>
          </a:solidFill>
          <a:ln w="12700">
            <a:miter lim="400000"/>
          </a:ln>
          <a:effectLst>
            <a:outerShdw blurRad="381000" dist="119618" rotWithShape="0">
              <a:srgbClr val="000000">
                <a:alpha val="75000"/>
              </a:srgbClr>
            </a:outerShdw>
          </a:effectLst>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88" name="Тепличный комплекс для выращивания лимонов (Лимонарий), расположенный в Алатауском районе, ул. Мамбетова, уч. 1/141, г. Алматы (2021г)"/>
          <p:cNvSpPr txBox="1"/>
          <p:nvPr/>
        </p:nvSpPr>
        <p:spPr>
          <a:xfrm>
            <a:off x="5940372" y="50302"/>
            <a:ext cx="12503256" cy="16134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300" b="1"/>
            </a:lvl1pPr>
          </a:lstStyle>
          <a:p>
            <a:pPr/>
            <a:r>
              <a:rPr>
                <a:latin typeface="Arial"/>
              </a:rPr>
              <a:t>Greenhouse complex for growing lemons (Lemonarium), located at plot 1/141, Mambetov St., Alatau District, Almaty (2021)</a:t>
            </a:r>
          </a:p>
        </p:txBody>
      </p:sp>
      <p:sp>
        <p:nvSpPr>
          <p:cNvPr id="189" name="работы:"/>
          <p:cNvSpPr txBox="1"/>
          <p:nvPr/>
        </p:nvSpPr>
        <p:spPr>
          <a:xfrm>
            <a:off x="5940372" y="11083082"/>
            <a:ext cx="12503256" cy="5604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000" b="1"/>
            </a:lvl1pPr>
          </a:lstStyle>
          <a:p>
            <a:pPr/>
            <a:r>
              <a:rPr>
                <a:latin typeface="Arial"/>
              </a:rPr>
              <a:t>works:</a:t>
            </a:r>
          </a:p>
        </p:txBody>
      </p:sp>
      <p:sp>
        <p:nvSpPr>
          <p:cNvPr id="190" name="Архитектурные решения зданий и сооружений."/>
          <p:cNvSpPr txBox="1"/>
          <p:nvPr/>
        </p:nvSpPr>
        <p:spPr>
          <a:xfrm>
            <a:off x="5940372" y="11825847"/>
            <a:ext cx="12503256" cy="523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2800"/>
            </a:lvl1pPr>
          </a:lstStyle>
          <a:p>
            <a:pPr>
              <a:defRPr b="1"/>
            </a:pPr>
            <a:r>
              <a:rPr b="0">
                <a:latin typeface="Arial"/>
              </a:rPr>
              <a:t>Architectural solutions for buildings and structures.</a:t>
            </a:r>
          </a:p>
        </p:txBody>
      </p:sp>
      <p:pic>
        <p:nvPicPr>
          <p:cNvPr id="191" name="IMG_1696.png" descr="IMG_1696.png"/>
          <p:cNvPicPr>
            <a:picLocks noChangeAspect="1"/>
          </p:cNvPicPr>
          <p:nvPr/>
        </p:nvPicPr>
        <p:blipFill>
          <a:blip r:embed="rId2">
            <a:extLst/>
          </a:blip>
          <a:srcRect t="5493" b="5493"/>
          <a:stretch>
            <a:fillRect/>
          </a:stretch>
        </p:blipFill>
        <p:spPr>
          <a:xfrm>
            <a:off x="4608562" y="2002211"/>
            <a:ext cx="15166876" cy="8742409"/>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17</a:t>
            </a:fld>
            <a:endParaRPr/>
          </a:p>
        </p:txBody>
      </p:sp>
      <p:sp>
        <p:nvSpPr>
          <p:cNvPr id="194" name="Rectangle"/>
          <p:cNvSpPr/>
          <p:nvPr/>
        </p:nvSpPr>
        <p:spPr>
          <a:xfrm>
            <a:off x="0" y="0"/>
            <a:ext cx="24384000" cy="4418783"/>
          </a:xfrm>
          <a:prstGeom prst="rect">
            <a:avLst/>
          </a:prstGeom>
          <a:solidFill>
            <a:srgbClr val="563D00">
              <a:alpha val="24885"/>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95" name="Rectangle"/>
          <p:cNvSpPr/>
          <p:nvPr/>
        </p:nvSpPr>
        <p:spPr>
          <a:xfrm>
            <a:off x="6794500" y="12814300"/>
            <a:ext cx="10795000" cy="57521"/>
          </a:xfrm>
          <a:prstGeom prst="rect">
            <a:avLst/>
          </a:prstGeom>
          <a:solidFill>
            <a:srgbClr val="563D00">
              <a:alpha val="24885"/>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96" name="Rectangle"/>
          <p:cNvSpPr/>
          <p:nvPr/>
        </p:nvSpPr>
        <p:spPr>
          <a:xfrm>
            <a:off x="4406692" y="1809060"/>
            <a:ext cx="15570616" cy="9128711"/>
          </a:xfrm>
          <a:prstGeom prst="rect">
            <a:avLst/>
          </a:prstGeom>
          <a:solidFill>
            <a:srgbClr val="563D00">
              <a:alpha val="25114"/>
            </a:srgbClr>
          </a:solidFill>
          <a:ln w="12700">
            <a:miter lim="400000"/>
          </a:ln>
          <a:effectLst>
            <a:outerShdw blurRad="381000" dist="119618" rotWithShape="0">
              <a:srgbClr val="000000">
                <a:alpha val="75000"/>
              </a:srgbClr>
            </a:outerShdw>
          </a:effectLst>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197" name="Строительство тепличного комплекса 8 га в Алатауском районе, в Индустриальной зоне г. Алматы (2021г)"/>
          <p:cNvSpPr txBox="1"/>
          <p:nvPr/>
        </p:nvSpPr>
        <p:spPr>
          <a:xfrm>
            <a:off x="5940372" y="247337"/>
            <a:ext cx="12503256" cy="11054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300" b="1"/>
            </a:lvl1pPr>
          </a:lstStyle>
          <a:p>
            <a:pPr/>
            <a:r>
              <a:rPr>
                <a:latin typeface="Arial"/>
              </a:rPr>
              <a:t>Construction of an 8 ha greenhouse complex in the Industrial Zone of Alatau District, Almaty (2021)</a:t>
            </a:r>
          </a:p>
        </p:txBody>
      </p:sp>
      <p:sp>
        <p:nvSpPr>
          <p:cNvPr id="198" name="работы:"/>
          <p:cNvSpPr txBox="1"/>
          <p:nvPr/>
        </p:nvSpPr>
        <p:spPr>
          <a:xfrm>
            <a:off x="5940372" y="10934700"/>
            <a:ext cx="12503256" cy="5604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000" b="1"/>
            </a:lvl1pPr>
          </a:lstStyle>
          <a:p>
            <a:pPr/>
            <a:r>
              <a:rPr>
                <a:latin typeface="Arial"/>
              </a:rPr>
              <a:t>works:</a:t>
            </a:r>
          </a:p>
        </p:txBody>
      </p:sp>
      <p:sp>
        <p:nvSpPr>
          <p:cNvPr id="199" name="Архитектурно-строительные решения зданий и сооружений.…"/>
          <p:cNvSpPr txBox="1"/>
          <p:nvPr/>
        </p:nvSpPr>
        <p:spPr>
          <a:xfrm>
            <a:off x="5940372" y="11394047"/>
            <a:ext cx="12503256" cy="1387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p>
            <a:pPr defTabSz="825500">
              <a:defRPr sz="2800" b="1"/>
            </a:pPr>
            <a:r>
              <a:rPr b="0">
                <a:latin typeface="Arial"/>
              </a:rPr>
              <a:t>Architectural and construction solutions for buildings and structures.</a:t>
            </a:r>
          </a:p>
          <a:p>
            <a:pPr/>
            <a:r>
              <a:rPr b="0">
                <a:latin typeface="Arial"/>
              </a:rPr>
              <a:t>Engineering and technical support of the facility.</a:t>
            </a:r>
          </a:p>
          <a:p>
            <a:pPr/>
            <a:r>
              <a:rPr b="0">
                <a:latin typeface="Arial"/>
              </a:rPr>
              <a:t>Adaptation of supplier company materials.</a:t>
            </a:r>
          </a:p>
        </p:txBody>
      </p:sp>
      <p:pic>
        <p:nvPicPr>
          <p:cNvPr id="200" name="IMG_1697.jpeg" descr="IMG_1697.jpeg"/>
          <p:cNvPicPr>
            <a:picLocks noChangeAspect="1"/>
          </p:cNvPicPr>
          <p:nvPr/>
        </p:nvPicPr>
        <p:blipFill>
          <a:blip r:embed="rId2">
            <a:extLst/>
          </a:blip>
          <a:srcRect t="9107" b="9107"/>
          <a:stretch>
            <a:fillRect/>
          </a:stretch>
        </p:blipFill>
        <p:spPr>
          <a:xfrm>
            <a:off x="4608562" y="2002211"/>
            <a:ext cx="15166876" cy="8742409"/>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18</a:t>
            </a:fld>
            <a:endParaRPr/>
          </a:p>
        </p:txBody>
      </p:sp>
      <p:sp>
        <p:nvSpPr>
          <p:cNvPr id="203" name="Rectangle"/>
          <p:cNvSpPr/>
          <p:nvPr/>
        </p:nvSpPr>
        <p:spPr>
          <a:xfrm>
            <a:off x="0" y="0"/>
            <a:ext cx="24384000" cy="4418783"/>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204" name="Rectangle"/>
          <p:cNvSpPr/>
          <p:nvPr/>
        </p:nvSpPr>
        <p:spPr>
          <a:xfrm>
            <a:off x="6794500" y="12814300"/>
            <a:ext cx="10795000" cy="57521"/>
          </a:xfrm>
          <a:prstGeom prst="rect">
            <a:avLst/>
          </a:prstGeom>
          <a:solidFill>
            <a:srgbClr val="563D00">
              <a:alpha val="24885"/>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05" name="Rectangle"/>
          <p:cNvSpPr/>
          <p:nvPr/>
        </p:nvSpPr>
        <p:spPr>
          <a:xfrm>
            <a:off x="4406692" y="1809060"/>
            <a:ext cx="15570616" cy="9128711"/>
          </a:xfrm>
          <a:prstGeom prst="rect">
            <a:avLst/>
          </a:prstGeom>
          <a:solidFill>
            <a:srgbClr val="563D00">
              <a:alpha val="25114"/>
            </a:srgbClr>
          </a:solidFill>
          <a:ln w="12700">
            <a:miter lim="400000"/>
          </a:ln>
          <a:effectLst>
            <a:outerShdw blurRad="381000" dist="119618" rotWithShape="0">
              <a:srgbClr val="000000">
                <a:alpha val="75000"/>
              </a:srgbClr>
            </a:outerShdw>
          </a:effectLst>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206" name="Строительство промышленного предприятия по производству систем капельного орошения «Metzer» по адресу: г. Алматы, Алатауский район, мкр. Алгабас, ул. 7, 138-а (2022г)"/>
          <p:cNvSpPr txBox="1"/>
          <p:nvPr/>
        </p:nvSpPr>
        <p:spPr>
          <a:xfrm>
            <a:off x="5433073" y="50302"/>
            <a:ext cx="13517855" cy="16134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p>
            <a:pPr defTabSz="825500">
              <a:defRPr sz="3300" b="1"/>
            </a:pPr>
            <a:r>
              <a:rPr>
                <a:latin typeface="Arial"/>
              </a:rPr>
              <a:t>Construction of an industrial enterprise for the production of Metzer drip irrigation systems at 138-a, Street 7, Algabas microdistrict, Alatau District, Almaty (2022)</a:t>
            </a:r>
          </a:p>
        </p:txBody>
      </p:sp>
      <p:sp>
        <p:nvSpPr>
          <p:cNvPr id="207" name="работы:"/>
          <p:cNvSpPr txBox="1"/>
          <p:nvPr/>
        </p:nvSpPr>
        <p:spPr>
          <a:xfrm>
            <a:off x="5940372" y="11083082"/>
            <a:ext cx="12503256" cy="5604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000" b="1"/>
            </a:lvl1pPr>
          </a:lstStyle>
          <a:p>
            <a:pPr/>
            <a:r>
              <a:rPr>
                <a:latin typeface="Arial"/>
              </a:rPr>
              <a:t>works:</a:t>
            </a:r>
          </a:p>
        </p:txBody>
      </p:sp>
      <p:sp>
        <p:nvSpPr>
          <p:cNvPr id="208" name="Архитектурно-строительные решения зданий и сооружений.…"/>
          <p:cNvSpPr txBox="1"/>
          <p:nvPr/>
        </p:nvSpPr>
        <p:spPr>
          <a:xfrm>
            <a:off x="5940372" y="11609947"/>
            <a:ext cx="12503256" cy="9552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p>
            <a:pPr defTabSz="825500">
              <a:defRPr sz="2800" b="1"/>
            </a:pPr>
            <a:r>
              <a:rPr b="0">
                <a:latin typeface="Arial"/>
              </a:rPr>
              <a:t>Architectural and construction solutions for buildings and structures.</a:t>
            </a:r>
          </a:p>
          <a:p>
            <a:pPr/>
            <a:r>
              <a:rPr b="0">
                <a:latin typeface="Arial"/>
              </a:rPr>
              <a:t>Engineering and technical support of the facility.</a:t>
            </a:r>
          </a:p>
        </p:txBody>
      </p:sp>
      <p:pic>
        <p:nvPicPr>
          <p:cNvPr id="209" name="IMG_1698.jpeg" descr="IMG_1698.jpeg"/>
          <p:cNvPicPr>
            <a:picLocks noChangeAspect="1"/>
          </p:cNvPicPr>
          <p:nvPr/>
        </p:nvPicPr>
        <p:blipFill>
          <a:blip r:embed="rId2">
            <a:extLst/>
          </a:blip>
          <a:srcRect t="1740" b="1740"/>
          <a:stretch>
            <a:fillRect/>
          </a:stretch>
        </p:blipFill>
        <p:spPr>
          <a:xfrm>
            <a:off x="4608562" y="2002211"/>
            <a:ext cx="15166876" cy="8742409"/>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19</a:t>
            </a:fld>
            <a:endParaRPr/>
          </a:p>
        </p:txBody>
      </p:sp>
      <p:sp>
        <p:nvSpPr>
          <p:cNvPr id="212" name="Rectangle"/>
          <p:cNvSpPr/>
          <p:nvPr/>
        </p:nvSpPr>
        <p:spPr>
          <a:xfrm>
            <a:off x="0" y="0"/>
            <a:ext cx="24384000" cy="4418783"/>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213" name="Rectangle"/>
          <p:cNvSpPr/>
          <p:nvPr/>
        </p:nvSpPr>
        <p:spPr>
          <a:xfrm>
            <a:off x="6794500" y="12814300"/>
            <a:ext cx="10795000" cy="57521"/>
          </a:xfrm>
          <a:prstGeom prst="rect">
            <a:avLst/>
          </a:prstGeom>
          <a:solidFill>
            <a:srgbClr val="563D00">
              <a:alpha val="24885"/>
            </a:srgbClr>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14" name="Rectangle"/>
          <p:cNvSpPr/>
          <p:nvPr/>
        </p:nvSpPr>
        <p:spPr>
          <a:xfrm>
            <a:off x="4406692" y="1809060"/>
            <a:ext cx="15570616" cy="9128711"/>
          </a:xfrm>
          <a:prstGeom prst="rect">
            <a:avLst/>
          </a:prstGeom>
          <a:solidFill>
            <a:srgbClr val="563D00">
              <a:alpha val="25114"/>
            </a:srgbClr>
          </a:solidFill>
          <a:ln w="12700">
            <a:miter lim="400000"/>
          </a:ln>
          <a:effectLst>
            <a:outerShdw blurRad="381000" dist="119618" rotWithShape="0">
              <a:srgbClr val="000000">
                <a:alpha val="75000"/>
              </a:srgbClr>
            </a:outerShdw>
          </a:effectLst>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215" name="Строительство гипермаркета. Медеуский район, Кульджинский тракт, участок № 22/4 (2022г)"/>
          <p:cNvSpPr txBox="1"/>
          <p:nvPr/>
        </p:nvSpPr>
        <p:spPr>
          <a:xfrm>
            <a:off x="5940372" y="323819"/>
            <a:ext cx="12503256" cy="11054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300" b="1"/>
            </a:lvl1pPr>
          </a:lstStyle>
          <a:p>
            <a:pPr/>
            <a:r>
              <a:rPr>
                <a:latin typeface="Arial"/>
              </a:rPr>
              <a:t>Construction of a hypermarket. Medeu District, Kuldzhinsky Tract, plot No. 22/4 (2022)</a:t>
            </a:r>
          </a:p>
        </p:txBody>
      </p:sp>
      <p:sp>
        <p:nvSpPr>
          <p:cNvPr id="216" name="работы:"/>
          <p:cNvSpPr txBox="1"/>
          <p:nvPr/>
        </p:nvSpPr>
        <p:spPr>
          <a:xfrm>
            <a:off x="5940372" y="11083082"/>
            <a:ext cx="12503256" cy="5604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000" b="1"/>
            </a:lvl1pPr>
          </a:lstStyle>
          <a:p>
            <a:pPr/>
            <a:r>
              <a:rPr>
                <a:latin typeface="Arial"/>
              </a:rPr>
              <a:t>works:</a:t>
            </a:r>
          </a:p>
        </p:txBody>
      </p:sp>
      <p:sp>
        <p:nvSpPr>
          <p:cNvPr id="217" name="Архитектурно-строительные решения зданий и сооружений.…"/>
          <p:cNvSpPr txBox="1"/>
          <p:nvPr/>
        </p:nvSpPr>
        <p:spPr>
          <a:xfrm>
            <a:off x="5940372" y="11609947"/>
            <a:ext cx="12503256" cy="9552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p>
            <a:pPr defTabSz="825500">
              <a:defRPr sz="2800" b="1"/>
            </a:pPr>
            <a:r>
              <a:rPr b="0">
                <a:latin typeface="Arial"/>
              </a:rPr>
              <a:t>Architectural and construction solutions for buildings and structures.</a:t>
            </a:r>
          </a:p>
          <a:p>
            <a:pPr/>
            <a:r>
              <a:rPr b="0">
                <a:latin typeface="Arial"/>
              </a:rPr>
              <a:t>Engineering and technical support of the facility.</a:t>
            </a:r>
          </a:p>
        </p:txBody>
      </p:sp>
      <p:pic>
        <p:nvPicPr>
          <p:cNvPr id="218" name="IMG_1699.jpeg" descr="IMG_1699.jpeg"/>
          <p:cNvPicPr>
            <a:picLocks noChangeAspect="1"/>
          </p:cNvPicPr>
          <p:nvPr/>
        </p:nvPicPr>
        <p:blipFill>
          <a:blip r:embed="rId2">
            <a:extLst/>
          </a:blip>
          <a:srcRect l="1177" r="1177"/>
          <a:stretch>
            <a:fillRect/>
          </a:stretch>
        </p:blipFill>
        <p:spPr>
          <a:xfrm>
            <a:off x="4608562" y="2002211"/>
            <a:ext cx="15166876" cy="8742409"/>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p:cNvSpPr/>
          <p:nvPr/>
        </p:nvSpPr>
        <p:spPr>
          <a:xfrm>
            <a:off x="0" y="0"/>
            <a:ext cx="24384000" cy="4418783"/>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3" name="Строительство гипермаркета. Медеуский район, Кульджинский тракт, участок № 22/4 (2022г)"/>
          <p:cNvSpPr txBox="1"/>
          <p:nvPr/>
        </p:nvSpPr>
        <p:spPr>
          <a:xfrm>
            <a:off x="3503078" y="164143"/>
            <a:ext cx="17377842" cy="1626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defTabSz="825500">
              <a:defRPr sz="3300" b="1"/>
            </a:lvl1pPr>
          </a:lstStyle>
          <a:p>
            <a:pPr/>
            <a:r>
              <a:rPr>
                <a:latin typeface="Arial"/>
              </a:rPr>
              <a:t>Expansion of the Lemana Pro building materials hypermarket with construction of a garden center at plot 8970, Almaty–Bishkek highway, Irgeli village, Irgeli rural district, Karasay District, Almaty Region (2024)</a:t>
            </a:r>
          </a:p>
        </p:txBody>
      </p:sp>
      <p:sp>
        <p:nvSpPr>
          <p:cNvPr id="4" name="работы:"/>
          <p:cNvSpPr txBox="1"/>
          <p:nvPr/>
        </p:nvSpPr>
        <p:spPr>
          <a:xfrm>
            <a:off x="5940372" y="11083082"/>
            <a:ext cx="12503256" cy="5604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000" b="1"/>
            </a:lvl1pPr>
          </a:lstStyle>
          <a:p>
            <a:pPr/>
            <a:r>
              <a:rPr>
                <a:latin typeface="Arial"/>
              </a:rPr>
              <a:t>works:</a:t>
            </a:r>
          </a:p>
        </p:txBody>
      </p:sp>
      <p:sp>
        <p:nvSpPr>
          <p:cNvPr id="5" name="Архитектурно-строительные решения зданий и сооружений.…"/>
          <p:cNvSpPr txBox="1"/>
          <p:nvPr/>
        </p:nvSpPr>
        <p:spPr>
          <a:xfrm>
            <a:off x="5940372" y="11609947"/>
            <a:ext cx="12503256" cy="9552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p>
            <a:pPr defTabSz="825500">
              <a:defRPr sz="2800" b="1"/>
            </a:pPr>
            <a:r>
              <a:rPr b="0">
                <a:latin typeface="Arial"/>
              </a:rPr>
              <a:t>Architectural and construction solutions for buildings and structures.</a:t>
            </a:r>
          </a:p>
          <a:p>
            <a:pPr/>
            <a:r>
              <a:rPr b="0">
                <a:latin typeface="Arial"/>
              </a:rPr>
              <a:t>Engineering and technical support of the facility.</a:t>
            </a:r>
          </a:p>
        </p:txBody>
      </p:sp>
      <p:sp>
        <p:nvSpPr>
          <p:cNvPr id="6" name="Rectangle"/>
          <p:cNvSpPr/>
          <p:nvPr/>
        </p:nvSpPr>
        <p:spPr>
          <a:xfrm>
            <a:off x="3503078" y="2583429"/>
            <a:ext cx="17377841" cy="8010999"/>
          </a:xfrm>
          <a:prstGeom prst="rect">
            <a:avLst/>
          </a:prstGeom>
          <a:solidFill>
            <a:srgbClr val="563D00">
              <a:alpha val="25114"/>
            </a:srgbClr>
          </a:solidFill>
          <a:ln w="12700">
            <a:miter lim="400000"/>
          </a:ln>
          <a:effectLst>
            <a:outerShdw blurRad="381000" dist="119618" rotWithShape="0">
              <a:srgbClr val="000000">
                <a:alpha val="75000"/>
              </a:srgbClr>
            </a:outerShdw>
          </a:effectLst>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2598" y="2747570"/>
            <a:ext cx="17218802" cy="7542312"/>
          </a:xfrm>
          <a:prstGeom prst="rect">
            <a:avLst/>
          </a:prstGeom>
        </p:spPr>
      </p:pic>
    </p:spTree>
    <p:extLst>
      <p:ext uri="{BB962C8B-B14F-4D97-AF65-F5344CB8AC3E}">
        <p14:creationId xmlns:p14="http://schemas.microsoft.com/office/powerpoint/2010/main" val="309664920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p:cNvSpPr/>
          <p:nvPr/>
        </p:nvSpPr>
        <p:spPr>
          <a:xfrm>
            <a:off x="0" y="0"/>
            <a:ext cx="24384000" cy="4418783"/>
          </a:xfrm>
          <a:prstGeom prst="rect">
            <a:avLst/>
          </a:prstGeom>
          <a:solidFill>
            <a:srgbClr val="563D00">
              <a:alpha val="2511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3" name="Rectangle"/>
          <p:cNvSpPr/>
          <p:nvPr/>
        </p:nvSpPr>
        <p:spPr>
          <a:xfrm>
            <a:off x="4406692" y="1809060"/>
            <a:ext cx="15570616" cy="9128711"/>
          </a:xfrm>
          <a:prstGeom prst="rect">
            <a:avLst/>
          </a:prstGeom>
          <a:solidFill>
            <a:srgbClr val="563D00">
              <a:alpha val="25114"/>
            </a:srgbClr>
          </a:solidFill>
          <a:ln w="12700">
            <a:miter lim="400000"/>
          </a:ln>
          <a:effectLst>
            <a:outerShdw blurRad="381000" dist="119618" rotWithShape="0">
              <a:srgbClr val="000000">
                <a:alpha val="75000"/>
              </a:srgbClr>
            </a:outerShdw>
          </a:effectLst>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4" name="Строительство гипермаркета. Медеуский район, Кульджинский тракт, участок № 22/4 (2022г)"/>
          <p:cNvSpPr txBox="1"/>
          <p:nvPr/>
        </p:nvSpPr>
        <p:spPr>
          <a:xfrm>
            <a:off x="3503078" y="418058"/>
            <a:ext cx="17377842" cy="11182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defTabSz="825500">
              <a:defRPr sz="3300" b="1"/>
            </a:lvl1pPr>
          </a:lstStyle>
          <a:p>
            <a:pPr/>
            <a:r>
              <a:rPr>
                <a:latin typeface="Arial"/>
              </a:rPr>
              <a:t>Reconstruction of the Almaty-1 railway station located at 5 Stantsionnaya Street, Turksib District, Almaty (2025–2026)</a:t>
            </a:r>
          </a:p>
        </p:txBody>
      </p:sp>
      <p:sp>
        <p:nvSpPr>
          <p:cNvPr id="5" name="Архитектурно-строительные решения зданий и сооружений.…"/>
          <p:cNvSpPr txBox="1"/>
          <p:nvPr/>
        </p:nvSpPr>
        <p:spPr>
          <a:xfrm>
            <a:off x="5940372" y="11609947"/>
            <a:ext cx="12503256" cy="9552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p>
            <a:pPr defTabSz="825500">
              <a:defRPr sz="2800" b="1"/>
            </a:pPr>
            <a:r>
              <a:rPr b="0">
                <a:latin typeface="Arial"/>
              </a:rPr>
              <a:t>Architectural and construction solutions for buildings and structures.</a:t>
            </a:r>
          </a:p>
          <a:p>
            <a:pPr/>
            <a:r>
              <a:rPr b="0">
                <a:latin typeface="Arial"/>
              </a:rPr>
              <a:t>Engineering and technical support of the facility.</a:t>
            </a:r>
          </a:p>
        </p:txBody>
      </p:sp>
      <p:sp>
        <p:nvSpPr>
          <p:cNvPr id="6" name="работы:"/>
          <p:cNvSpPr txBox="1"/>
          <p:nvPr/>
        </p:nvSpPr>
        <p:spPr>
          <a:xfrm>
            <a:off x="5940372" y="11083082"/>
            <a:ext cx="12503256" cy="5604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wrap="square">
            <a:spAutoFit/>
          </a:bodyPr>
          <a:lstStyle>
            <a:lvl1pPr defTabSz="825500">
              <a:defRPr sz="3000" b="1"/>
            </a:lvl1pPr>
          </a:lstStyle>
          <a:p>
            <a:pPr/>
            <a:r>
              <a:rPr>
                <a:latin typeface="Arial"/>
              </a:rPr>
              <a:t>works:</a:t>
            </a: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6692" y="2102069"/>
            <a:ext cx="15570616" cy="8059356"/>
          </a:xfrm>
          <a:prstGeom prst="rect">
            <a:avLst/>
          </a:prstGeom>
        </p:spPr>
      </p:pic>
    </p:spTree>
    <p:extLst>
      <p:ext uri="{BB962C8B-B14F-4D97-AF65-F5344CB8AC3E}">
        <p14:creationId xmlns:p14="http://schemas.microsoft.com/office/powerpoint/2010/main" val="879065900"/>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005E00"/>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13</TotalTime>
  <Words>759</Words>
  <Application>Microsoft Office PowerPoint</Application>
  <PresentationFormat>Произвольный</PresentationFormat>
  <Paragraphs>117</Paragraphs>
  <Slides>21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21</vt:i4>
      </vt:variant>
    </vt:vector>
  </HeadingPairs>
  <TitlesOfParts>
    <vt:vector size="26" baseType="lpstr">
      <vt:lpstr>Calibri</vt:lpstr>
      <vt:lpstr>Helvetica Neue</vt:lpstr>
      <vt:lpstr>Helvetica Neue Medium</vt:lpstr>
      <vt:lpstr>Roboto Thin</vt:lpstr>
      <vt:lpstr>21_BasicWhite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Дина Абилханова</cp:lastModifiedBy>
  <cp:revision>5</cp:revision>
  <dcterms:modified xsi:type="dcterms:W3CDTF">2026-07-08T12:34:56Z</dcterms:modified>
</cp:coreProperties>
</file>