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42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910787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Нур-Т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wrap="none"/>
          <a:lstStyle>
            <a:lvl1pPr>
              <a:defRPr b="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58514" y="13068528"/>
            <a:ext cx="1266971" cy="38707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spAutoFit/>
          </a:bodyPr>
          <a:lstStyle>
            <a:lvl1pPr defTabSz="584200">
              <a:defRPr sz="1800" b="1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104775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104775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G_1724.jpeg" descr="IMG_1724.jpeg"/>
          <p:cNvPicPr>
            <a:picLocks/>
          </p:cNvPicPr>
          <p:nvPr/>
        </p:nvPicPr>
        <p:blipFill>
          <a:blip r:embed="rId2">
            <a:extLst/>
          </a:blip>
          <a:srcRect t="28044" b="28044"/>
          <a:stretch>
            <a:fillRect/>
          </a:stretch>
        </p:blipFill>
        <p:spPr>
          <a:xfrm>
            <a:off x="106840" y="121549"/>
            <a:ext cx="24170278" cy="13472705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Rectangle"/>
          <p:cNvSpPr/>
          <p:nvPr/>
        </p:nvSpPr>
        <p:spPr>
          <a:xfrm>
            <a:off x="107950" y="120650"/>
            <a:ext cx="24168100" cy="13474700"/>
          </a:xfrm>
          <a:prstGeom prst="rect">
            <a:avLst/>
          </a:prstGeom>
          <a:solidFill>
            <a:srgbClr val="563D00">
              <a:alpha val="3538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9" name="Нур - Тас"/>
          <p:cNvSpPr txBox="1"/>
          <p:nvPr/>
        </p:nvSpPr>
        <p:spPr>
          <a:xfrm>
            <a:off x="6144806" y="6044564"/>
            <a:ext cx="12094388" cy="162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10000" b="1">
                <a:solidFill>
                  <a:srgbClr val="FFFFFF"/>
                </a:solidFill>
              </a:defRPr>
            </a:lvl1pPr>
          </a:lstStyle>
          <a:p>
            <a:pPr/>
            <a:r>
              <a:rPr>
                <a:latin typeface="Arial"/>
              </a:rPr>
              <a:t>Нур - Тас</a:t>
            </a:r>
          </a:p>
        </p:txBody>
      </p:sp>
      <p:sp>
        <p:nvSpPr>
          <p:cNvPr id="30" name="Rectangle"/>
          <p:cNvSpPr/>
          <p:nvPr/>
        </p:nvSpPr>
        <p:spPr>
          <a:xfrm>
            <a:off x="10220823" y="8055844"/>
            <a:ext cx="3942354" cy="423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33" name="Rectangle"/>
          <p:cNvSpPr/>
          <p:nvPr/>
        </p:nvSpPr>
        <p:spPr>
          <a:xfrm>
            <a:off x="17386300" y="-377"/>
            <a:ext cx="6997700" cy="1371675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" name="Triangle"/>
          <p:cNvSpPr/>
          <p:nvPr/>
        </p:nvSpPr>
        <p:spPr>
          <a:xfrm rot="10800000">
            <a:off x="13055600" y="0"/>
            <a:ext cx="4330700" cy="6712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5" name="IMG_1690.png" descr="IMG_1690.png"/>
          <p:cNvPicPr>
            <a:picLocks/>
          </p:cNvPicPr>
          <p:nvPr/>
        </p:nvPicPr>
        <p:blipFill>
          <a:blip r:embed="rId2">
            <a:alphaModFix amt="81050"/>
            <a:extLst/>
          </a:blip>
          <a:srcRect l="22712" t="9636" r="22151" b="33184"/>
          <a:stretch>
            <a:fillRect/>
          </a:stretch>
        </p:blipFill>
        <p:spPr>
          <a:xfrm>
            <a:off x="13639800" y="927100"/>
            <a:ext cx="9257666" cy="11890828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7" name="Нур - Тас"/>
          <p:cNvSpPr txBox="1"/>
          <p:nvPr/>
        </p:nvSpPr>
        <p:spPr>
          <a:xfrm>
            <a:off x="1566581" y="809958"/>
            <a:ext cx="2569270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Нур - Тас</a:t>
            </a:r>
          </a:p>
        </p:txBody>
      </p:sp>
      <p:sp>
        <p:nvSpPr>
          <p:cNvPr id="38" name="Rectangle"/>
          <p:cNvSpPr/>
          <p:nvPr/>
        </p:nvSpPr>
        <p:spPr>
          <a:xfrm>
            <a:off x="6984241" y="12810831"/>
            <a:ext cx="11938001" cy="57522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" name="о НАС"/>
          <p:cNvSpPr txBox="1"/>
          <p:nvPr/>
        </p:nvSpPr>
        <p:spPr>
          <a:xfrm>
            <a:off x="1562100" y="3227166"/>
            <a:ext cx="3387006" cy="795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46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БІЗ ТУРАЛЫ</a:t>
            </a:r>
          </a:p>
        </p:txBody>
      </p:sp>
      <p:sp>
        <p:nvSpPr>
          <p:cNvPr id="40" name="ТОО «Нур-Тас»"/>
          <p:cNvSpPr txBox="1"/>
          <p:nvPr/>
        </p:nvSpPr>
        <p:spPr>
          <a:xfrm>
            <a:off x="3530600" y="4517769"/>
            <a:ext cx="3453641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1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«Нур-Тас» ЖШС</a:t>
            </a:r>
          </a:p>
        </p:txBody>
      </p:sp>
      <p:sp>
        <p:nvSpPr>
          <p:cNvPr id="41" name="Rectangle"/>
          <p:cNvSpPr/>
          <p:nvPr/>
        </p:nvSpPr>
        <p:spPr>
          <a:xfrm>
            <a:off x="2374377" y="3978468"/>
            <a:ext cx="3172551" cy="42228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" name="Проектная компания ТОО «Нур-Тас» (БИН 980140009712)"/>
          <p:cNvSpPr txBox="1"/>
          <p:nvPr/>
        </p:nvSpPr>
        <p:spPr>
          <a:xfrm>
            <a:off x="3586550" y="5165901"/>
            <a:ext cx="11019216" cy="450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algn="l" defTabSz="825500">
              <a:defRPr sz="2300" b="1">
                <a:solidFill>
                  <a:srgbClr val="474747"/>
                </a:solidFill>
              </a:defRPr>
            </a:pPr>
            <a:r>
              <a:rPr b="0">
                <a:latin typeface="Arial"/>
              </a:rPr>
              <a:t>«Нур-Тас» ЖШС жобалау компаниясы (БСН 980140009712)</a:t>
            </a:r>
          </a:p>
        </p:txBody>
      </p:sp>
      <p:sp>
        <p:nvSpPr>
          <p:cNvPr id="43" name="Центральный Офис:"/>
          <p:cNvSpPr txBox="1"/>
          <p:nvPr/>
        </p:nvSpPr>
        <p:spPr>
          <a:xfrm>
            <a:off x="3530600" y="6511705"/>
            <a:ext cx="4158898" cy="572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1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Орталық кеңсе:</a:t>
            </a:r>
          </a:p>
        </p:txBody>
      </p:sp>
      <p:sp>
        <p:nvSpPr>
          <p:cNvPr id="44" name="РК, г. Алматы, ул. Тимирязева 42, корпус 23А, офис 236…"/>
          <p:cNvSpPr txBox="1"/>
          <p:nvPr/>
        </p:nvSpPr>
        <p:spPr>
          <a:xfrm>
            <a:off x="3873500" y="7230168"/>
            <a:ext cx="8350541" cy="1160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algn="l" defTabSz="825500">
              <a:defRPr sz="2300" b="1">
                <a:solidFill>
                  <a:srgbClr val="474747"/>
                </a:solidFill>
              </a:defRPr>
            </a:pPr>
            <a:r>
              <a:rPr b="0">
                <a:latin typeface="Arial"/>
              </a:rPr>
              <a:t>ҚР, Алматы қ., Тимирязев көшесі, 42, 23А корпус, 236 кеңсе</a:t>
            </a:r>
          </a:p>
          <a:p>
            <a:pPr algn="l"/>
            <a:r>
              <a:rPr b="0">
                <a:latin typeface="Arial"/>
              </a:rPr>
              <a:t>Салық салу режимі: жалпыға бірдей белгіленген (ҚҚС 12%)</a:t>
            </a:r>
          </a:p>
          <a:p>
            <a:pPr algn="l"/>
            <a:r>
              <a:rPr b="0">
                <a:latin typeface="Arial"/>
              </a:rPr>
              <a:t>Қызметкерлер саны: 40 адам</a:t>
            </a:r>
          </a:p>
        </p:txBody>
      </p:sp>
      <p:sp>
        <p:nvSpPr>
          <p:cNvPr id="45" name="Основные направления деятельности:"/>
          <p:cNvSpPr txBox="1"/>
          <p:nvPr/>
        </p:nvSpPr>
        <p:spPr>
          <a:xfrm>
            <a:off x="3505200" y="8513789"/>
            <a:ext cx="8382000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1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Қызметтің негізгі бағыттары:</a:t>
            </a:r>
          </a:p>
        </p:txBody>
      </p:sp>
      <p:sp>
        <p:nvSpPr>
          <p:cNvPr id="46" name="Инженерные изыскания"/>
          <p:cNvSpPr txBox="1"/>
          <p:nvPr/>
        </p:nvSpPr>
        <p:spPr>
          <a:xfrm>
            <a:off x="3873500" y="9346438"/>
            <a:ext cx="3808098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>
                <a:latin typeface="Arial"/>
              </a:rPr>
              <a:t>Инженерлік ізденістер</a:t>
            </a:r>
          </a:p>
        </p:txBody>
      </p:sp>
      <p:sp>
        <p:nvSpPr>
          <p:cNvPr id="47" name="Архитектурно-строительное проектирование"/>
          <p:cNvSpPr txBox="1"/>
          <p:nvPr/>
        </p:nvSpPr>
        <p:spPr>
          <a:xfrm>
            <a:off x="3873500" y="9817278"/>
            <a:ext cx="651247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>
                <a:latin typeface="Arial"/>
              </a:rPr>
              <a:t>Сәулет-құрылыс жобалау</a:t>
            </a:r>
          </a:p>
        </p:txBody>
      </p:sp>
      <p:sp>
        <p:nvSpPr>
          <p:cNvPr id="48" name="Arrow 11"/>
          <p:cNvSpPr/>
          <p:nvPr/>
        </p:nvSpPr>
        <p:spPr>
          <a:xfrm>
            <a:off x="2565400" y="5177827"/>
            <a:ext cx="566255" cy="42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" name="Arrow 11"/>
          <p:cNvSpPr/>
          <p:nvPr/>
        </p:nvSpPr>
        <p:spPr>
          <a:xfrm>
            <a:off x="2568088" y="6584928"/>
            <a:ext cx="566255" cy="42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0" name="Arrow 11"/>
          <p:cNvSpPr/>
          <p:nvPr/>
        </p:nvSpPr>
        <p:spPr>
          <a:xfrm>
            <a:off x="2568088" y="8590443"/>
            <a:ext cx="566255" cy="42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563D00">
              <a:alpha val="2465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4" name="Год основания компании: 1998"/>
          <p:cNvSpPr txBox="1"/>
          <p:nvPr/>
        </p:nvSpPr>
        <p:spPr>
          <a:xfrm>
            <a:off x="3586550" y="5892800"/>
            <a:ext cx="11019216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Компанияның құрылған жылы: 1998</a:t>
            </a:r>
          </a:p>
        </p:txBody>
      </p:sp>
      <p:sp>
        <p:nvSpPr>
          <p:cNvPr id="55" name="ТОО «Алтын-Адам Құрылыс» (БИН 100140009813)"/>
          <p:cNvSpPr txBox="1"/>
          <p:nvPr/>
        </p:nvSpPr>
        <p:spPr>
          <a:xfrm>
            <a:off x="3586550" y="5524500"/>
            <a:ext cx="11019216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>
                <a:latin typeface="Arial"/>
              </a:rPr>
              <a:t>«Алтын-Адам Құрылыс» ЖШС (БСН 100140009813)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58" name="Rectangle"/>
          <p:cNvSpPr/>
          <p:nvPr/>
        </p:nvSpPr>
        <p:spPr>
          <a:xfrm>
            <a:off x="136288" y="128157"/>
            <a:ext cx="24111424" cy="13459686"/>
          </a:xfrm>
          <a:prstGeom prst="rect">
            <a:avLst/>
          </a:prstGeom>
          <a:solidFill>
            <a:srgbClr val="563D00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9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0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61" name="IMG_1702.jpeg" descr="IMG_1702.jpeg"/>
          <p:cNvPicPr>
            <a:picLocks/>
          </p:cNvPicPr>
          <p:nvPr/>
        </p:nvPicPr>
        <p:blipFill>
          <a:blip r:embed="rId2">
            <a:extLst/>
          </a:blip>
          <a:srcRect t="1860" b="1860"/>
          <a:stretch>
            <a:fillRect/>
          </a:stretch>
        </p:blipFill>
        <p:spPr>
          <a:xfrm>
            <a:off x="345767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G_1703.png" descr="IMG_1703.png"/>
          <p:cNvPicPr>
            <a:picLocks/>
          </p:cNvPicPr>
          <p:nvPr/>
        </p:nvPicPr>
        <p:blipFill>
          <a:blip r:embed="rId3">
            <a:extLst/>
          </a:blip>
          <a:srcRect t="1860" b="1860"/>
          <a:stretch>
            <a:fillRect/>
          </a:stretch>
        </p:blipFill>
        <p:spPr>
          <a:xfrm>
            <a:off x="1231475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65" name="Rectangle"/>
          <p:cNvSpPr/>
          <p:nvPr/>
        </p:nvSpPr>
        <p:spPr>
          <a:xfrm>
            <a:off x="136288" y="128157"/>
            <a:ext cx="24111424" cy="13459686"/>
          </a:xfrm>
          <a:prstGeom prst="rect">
            <a:avLst/>
          </a:prstGeom>
          <a:solidFill>
            <a:srgbClr val="563D00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68" name="IMG_1704.jpeg" descr="IMG_1704.jpeg"/>
          <p:cNvPicPr>
            <a:picLocks/>
          </p:cNvPicPr>
          <p:nvPr/>
        </p:nvPicPr>
        <p:blipFill>
          <a:blip r:embed="rId2">
            <a:extLst/>
          </a:blip>
          <a:srcRect t="1860" b="1860"/>
          <a:stretch>
            <a:fillRect/>
          </a:stretch>
        </p:blipFill>
        <p:spPr>
          <a:xfrm>
            <a:off x="345767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G_1705.png" descr="IMG_1705.png"/>
          <p:cNvPicPr>
            <a:picLocks/>
          </p:cNvPicPr>
          <p:nvPr/>
        </p:nvPicPr>
        <p:blipFill>
          <a:blip r:embed="rId3">
            <a:extLst/>
          </a:blip>
          <a:srcRect t="1860" b="1860"/>
          <a:stretch>
            <a:fillRect/>
          </a:stretch>
        </p:blipFill>
        <p:spPr>
          <a:xfrm>
            <a:off x="1231475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72" name="Rectangle"/>
          <p:cNvSpPr/>
          <p:nvPr/>
        </p:nvSpPr>
        <p:spPr>
          <a:xfrm>
            <a:off x="136288" y="128157"/>
            <a:ext cx="24111424" cy="13459686"/>
          </a:xfrm>
          <a:prstGeom prst="rect">
            <a:avLst/>
          </a:prstGeom>
          <a:solidFill>
            <a:srgbClr val="563D00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75" name="IMG_1706.jpeg" descr="IMG_1706.jpeg"/>
          <p:cNvPicPr>
            <a:picLocks/>
          </p:cNvPicPr>
          <p:nvPr/>
        </p:nvPicPr>
        <p:blipFill>
          <a:blip r:embed="rId2">
            <a:extLst/>
          </a:blip>
          <a:srcRect t="1918" b="1918"/>
          <a:stretch>
            <a:fillRect/>
          </a:stretch>
        </p:blipFill>
        <p:spPr>
          <a:xfrm>
            <a:off x="345767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IMG_1707.png" descr="IMG_1707.png"/>
          <p:cNvPicPr>
            <a:picLocks/>
          </p:cNvPicPr>
          <p:nvPr/>
        </p:nvPicPr>
        <p:blipFill>
          <a:blip r:embed="rId3">
            <a:extLst/>
          </a:blip>
          <a:srcRect t="1860" b="1860"/>
          <a:stretch>
            <a:fillRect/>
          </a:stretch>
        </p:blipFill>
        <p:spPr>
          <a:xfrm>
            <a:off x="1231475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79" name="IMG_1691.jpeg" descr="IMG_1691.jpeg"/>
          <p:cNvPicPr>
            <a:picLocks/>
          </p:cNvPicPr>
          <p:nvPr/>
        </p:nvPicPr>
        <p:blipFill>
          <a:blip r:embed="rId2">
            <a:extLst/>
          </a:blip>
          <a:srcRect t="7109" r="14974" b="7109"/>
          <a:stretch>
            <a:fillRect/>
          </a:stretch>
        </p:blipFill>
        <p:spPr>
          <a:xfrm>
            <a:off x="-1200607" y="-26393"/>
            <a:ext cx="9114550" cy="13768756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проектирование инженерных сетей любой степени сложности по разделам;…"/>
          <p:cNvSpPr txBox="1"/>
          <p:nvPr/>
        </p:nvSpPr>
        <p:spPr>
          <a:xfrm>
            <a:off x="8635234" y="2921675"/>
            <a:ext cx="13472426" cy="9351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algn="l" defTabSz="355600">
              <a:defRPr sz="2200"/>
            </a:pPr>
            <a:r>
              <a:rPr>
                <a:latin typeface="Arial"/>
              </a:rPr>
              <a:t>кез келген күрделілік дәрежесіндегі инженерлік желілерді бөлімдер бойынша жобалау;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ішкі инженерлік жүйелерді жобалау;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технологиялық жобалау, оның ішінде өндірістік, өнеркәсіптік, мәдени-тұрмыстық объектілер мен қоғамдық тамақтану объектілері;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ғимараттар мен құрылыстарды сәулеттік жобалау, оның ішінде эскиздік жобаны әзірлеу, сыртқы келбет дизайны, ландшафтық дизайн және ішкі үй-жайлар дизайны;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бас жоспарлар схемаларын әзірлеу, оның ішінде қала құрылысы және егжей-тегжейлі жоспарлау жоспарлары;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сметалық құжаттаманы әзірлеу;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құрылысты ұйымдастыру жобаларын және жұмыс өндірісі жобаларын әзірлеу;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әртүрлі сараптамалардан өту және құрылыс үшін ҚР ҚН талаптарына сәйкес жобалау құжаттамасын бейімдеу;</a:t>
            </a:r>
          </a:p>
          <a:p>
            <a:pPr algn="l"/>
            <a:r>
              <a:rPr>
                <a:latin typeface="Arial"/>
              </a:rPr>
              <a:t/>
            </a:r>
          </a:p>
          <a:p>
            <a:pPr algn="l"/>
            <a:r>
              <a:rPr>
                <a:latin typeface="Arial"/>
              </a:rPr>
              <a:t>құрылыс жобаларын бастапқы рұқсат құжаттарын алудан бастап сүйемелдеу, жобалау жұмыстарын жүргізу және аралас ұйымдардың жобалау құжаттамасының сапасын бақылау, ҚР нормативтері талаптарына сәйкес әртүрлі жобаларды дайындау және сараптамалардан өткізу, сондай-ақ құрылыс-монтаж жұмыстары кезінде жобалау-сметалық құжаттама мен құрылыс сапасын тәуелсіз бақылауды ұйымдастыру.</a:t>
            </a:r>
          </a:p>
        </p:txBody>
      </p:sp>
      <p:sp>
        <p:nvSpPr>
          <p:cNvPr id="81" name="наша компания предлагает следующие виды работ:"/>
          <p:cNvSpPr txBox="1"/>
          <p:nvPr/>
        </p:nvSpPr>
        <p:spPr>
          <a:xfrm>
            <a:off x="7835900" y="1516702"/>
            <a:ext cx="12503256" cy="597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біздің компания келесі жұмыс түрлерін ұсынады:</a:t>
            </a:r>
          </a:p>
        </p:txBody>
      </p:sp>
      <p:sp>
        <p:nvSpPr>
          <p:cNvPr id="82" name="1"/>
          <p:cNvSpPr/>
          <p:nvPr/>
        </p:nvSpPr>
        <p:spPr>
          <a:xfrm>
            <a:off x="7412849" y="2948138"/>
            <a:ext cx="438892" cy="438891"/>
          </a:xfrm>
          <a:prstGeom prst="ellipse">
            <a:avLst/>
          </a:prstGeom>
          <a:solidFill>
            <a:srgbClr val="563D00">
              <a:alpha val="4977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8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83" name="2"/>
          <p:cNvSpPr/>
          <p:nvPr/>
        </p:nvSpPr>
        <p:spPr>
          <a:xfrm>
            <a:off x="7412849" y="3638578"/>
            <a:ext cx="438892" cy="438891"/>
          </a:xfrm>
          <a:prstGeom prst="ellipse">
            <a:avLst/>
          </a:prstGeom>
          <a:solidFill>
            <a:srgbClr val="563D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84" name="3"/>
          <p:cNvSpPr/>
          <p:nvPr/>
        </p:nvSpPr>
        <p:spPr>
          <a:xfrm>
            <a:off x="7412849" y="4536506"/>
            <a:ext cx="438892" cy="438892"/>
          </a:xfrm>
          <a:prstGeom prst="ellipse">
            <a:avLst/>
          </a:prstGeom>
          <a:solidFill>
            <a:srgbClr val="563D00">
              <a:alpha val="4977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85" name="4"/>
          <p:cNvSpPr/>
          <p:nvPr/>
        </p:nvSpPr>
        <p:spPr>
          <a:xfrm>
            <a:off x="7412849" y="5434434"/>
            <a:ext cx="438892" cy="438892"/>
          </a:xfrm>
          <a:prstGeom prst="ellipse">
            <a:avLst/>
          </a:prstGeom>
          <a:solidFill>
            <a:srgbClr val="563D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86" name="5"/>
          <p:cNvSpPr/>
          <p:nvPr/>
        </p:nvSpPr>
        <p:spPr>
          <a:xfrm>
            <a:off x="7412849" y="6489926"/>
            <a:ext cx="438892" cy="438892"/>
          </a:xfrm>
          <a:prstGeom prst="ellipse">
            <a:avLst/>
          </a:prstGeom>
          <a:solidFill>
            <a:srgbClr val="563D00">
              <a:alpha val="4977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87" name="6"/>
          <p:cNvSpPr/>
          <p:nvPr/>
        </p:nvSpPr>
        <p:spPr>
          <a:xfrm>
            <a:off x="7412849" y="7378128"/>
            <a:ext cx="438892" cy="438892"/>
          </a:xfrm>
          <a:prstGeom prst="ellipse">
            <a:avLst/>
          </a:prstGeom>
          <a:solidFill>
            <a:srgbClr val="563D00">
              <a:alpha val="50228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88" name="7"/>
          <p:cNvSpPr/>
          <p:nvPr/>
        </p:nvSpPr>
        <p:spPr>
          <a:xfrm>
            <a:off x="7412849" y="8114336"/>
            <a:ext cx="438892" cy="438892"/>
          </a:xfrm>
          <a:prstGeom prst="ellipse">
            <a:avLst/>
          </a:prstGeom>
          <a:solidFill>
            <a:srgbClr val="563D00">
              <a:alpha val="50456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7</a:t>
            </a:r>
          </a:p>
        </p:txBody>
      </p:sp>
      <p:sp>
        <p:nvSpPr>
          <p:cNvPr id="89" name="8"/>
          <p:cNvSpPr/>
          <p:nvPr/>
        </p:nvSpPr>
        <p:spPr>
          <a:xfrm>
            <a:off x="7412849" y="8989018"/>
            <a:ext cx="438892" cy="438892"/>
          </a:xfrm>
          <a:prstGeom prst="ellipse">
            <a:avLst/>
          </a:prstGeom>
          <a:solidFill>
            <a:srgbClr val="563D00">
              <a:alpha val="50456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8</a:t>
            </a:r>
          </a:p>
        </p:txBody>
      </p:sp>
      <p:sp>
        <p:nvSpPr>
          <p:cNvPr id="90" name="9"/>
          <p:cNvSpPr/>
          <p:nvPr/>
        </p:nvSpPr>
        <p:spPr>
          <a:xfrm>
            <a:off x="7412849" y="10031714"/>
            <a:ext cx="438892" cy="438892"/>
          </a:xfrm>
          <a:prstGeom prst="ellipse">
            <a:avLst/>
          </a:prstGeom>
          <a:solidFill>
            <a:srgbClr val="563D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91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2" name="Нур - Тас"/>
          <p:cNvSpPr txBox="1"/>
          <p:nvPr/>
        </p:nvSpPr>
        <p:spPr>
          <a:xfrm>
            <a:off x="385406" y="812800"/>
            <a:ext cx="2569270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Нур - Тас</a:t>
            </a:r>
          </a:p>
        </p:txBody>
      </p:sp>
      <p:sp>
        <p:nvSpPr>
          <p:cNvPr id="93" name="Rectangle"/>
          <p:cNvSpPr/>
          <p:nvPr/>
        </p:nvSpPr>
        <p:spPr>
          <a:xfrm>
            <a:off x="0" y="903829"/>
            <a:ext cx="739384" cy="11908342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4" name="Rectangle"/>
          <p:cNvSpPr/>
          <p:nvPr/>
        </p:nvSpPr>
        <p:spPr>
          <a:xfrm>
            <a:off x="16941800" y="1643403"/>
            <a:ext cx="2603500" cy="41910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97" name="Shape"/>
          <p:cNvSpPr/>
          <p:nvPr/>
        </p:nvSpPr>
        <p:spPr>
          <a:xfrm>
            <a:off x="12357442" y="2680218"/>
            <a:ext cx="3633474" cy="308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12562" y="20852"/>
                </a:moveTo>
                <a:lnTo>
                  <a:pt x="20998" y="15182"/>
                </a:lnTo>
                <a:cubicBezTo>
                  <a:pt x="21463" y="14870"/>
                  <a:pt x="21600" y="14162"/>
                  <a:pt x="21297" y="13646"/>
                </a:cubicBezTo>
                <a:cubicBezTo>
                  <a:pt x="16781" y="5972"/>
                  <a:pt x="9426" y="742"/>
                  <a:pt x="994" y="3"/>
                </a:cubicBezTo>
                <a:cubicBezTo>
                  <a:pt x="458" y="-44"/>
                  <a:pt x="0" y="447"/>
                  <a:pt x="0" y="1072"/>
                </a:cubicBezTo>
                <a:lnTo>
                  <a:pt x="0" y="12411"/>
                </a:lnTo>
                <a:cubicBezTo>
                  <a:pt x="0" y="13814"/>
                  <a:pt x="846" y="15011"/>
                  <a:pt x="2023" y="15315"/>
                </a:cubicBezTo>
                <a:cubicBezTo>
                  <a:pt x="4902" y="16059"/>
                  <a:pt x="7451" y="17818"/>
                  <a:pt x="9380" y="20255"/>
                </a:cubicBezTo>
                <a:cubicBezTo>
                  <a:pt x="10200" y="21292"/>
                  <a:pt x="11514" y="21556"/>
                  <a:pt x="12562" y="20852"/>
                </a:cubicBezTo>
                <a:close/>
              </a:path>
            </a:pathLst>
          </a:custGeom>
          <a:gradFill>
            <a:gsLst>
              <a:gs pos="0">
                <a:srgbClr val="263E0F"/>
              </a:gs>
              <a:gs pos="100000">
                <a:srgbClr val="FFFFFF"/>
              </a:gs>
            </a:gsLst>
            <a:lin ang="36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98" name="Shape"/>
          <p:cNvSpPr/>
          <p:nvPr/>
        </p:nvSpPr>
        <p:spPr>
          <a:xfrm>
            <a:off x="12363806" y="8738034"/>
            <a:ext cx="3627068" cy="3086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0" y="8835"/>
                </a:moveTo>
                <a:lnTo>
                  <a:pt x="0" y="20174"/>
                </a:lnTo>
                <a:cubicBezTo>
                  <a:pt x="0" y="20799"/>
                  <a:pt x="458" y="21290"/>
                  <a:pt x="994" y="21243"/>
                </a:cubicBezTo>
                <a:cubicBezTo>
                  <a:pt x="9426" y="20504"/>
                  <a:pt x="16780" y="15274"/>
                  <a:pt x="21297" y="7600"/>
                </a:cubicBezTo>
                <a:cubicBezTo>
                  <a:pt x="21600" y="7084"/>
                  <a:pt x="21462" y="6377"/>
                  <a:pt x="20998" y="6064"/>
                </a:cubicBezTo>
                <a:lnTo>
                  <a:pt x="12562" y="394"/>
                </a:lnTo>
                <a:cubicBezTo>
                  <a:pt x="11514" y="-310"/>
                  <a:pt x="10199" y="-46"/>
                  <a:pt x="9379" y="990"/>
                </a:cubicBezTo>
                <a:cubicBezTo>
                  <a:pt x="7451" y="3428"/>
                  <a:pt x="4901" y="5187"/>
                  <a:pt x="2023" y="5931"/>
                </a:cubicBezTo>
                <a:cubicBezTo>
                  <a:pt x="846" y="6235"/>
                  <a:pt x="0" y="7432"/>
                  <a:pt x="0" y="8835"/>
                </a:cubicBezTo>
                <a:close/>
              </a:path>
            </a:pathLst>
          </a:custGeom>
          <a:gradFill>
            <a:gsLst>
              <a:gs pos="0">
                <a:srgbClr val="263E0F"/>
              </a:gs>
              <a:gs pos="100000">
                <a:srgbClr val="FFFFFF"/>
              </a:gs>
            </a:gsLst>
            <a:lin ang="5790853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99" name="Shape"/>
          <p:cNvSpPr/>
          <p:nvPr/>
        </p:nvSpPr>
        <p:spPr>
          <a:xfrm>
            <a:off x="7629560" y="5174557"/>
            <a:ext cx="2303507" cy="4142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349" extrusionOk="0">
                <a:moveTo>
                  <a:pt x="20038" y="10674"/>
                </a:moveTo>
                <a:cubicBezTo>
                  <a:pt x="20038" y="9387"/>
                  <a:pt x="20388" y="8146"/>
                  <a:pt x="21039" y="6979"/>
                </a:cubicBezTo>
                <a:cubicBezTo>
                  <a:pt x="21600" y="5971"/>
                  <a:pt x="20886" y="4879"/>
                  <a:pt x="19256" y="4351"/>
                </a:cubicBezTo>
                <a:lnTo>
                  <a:pt x="6147" y="107"/>
                </a:lnTo>
                <a:cubicBezTo>
                  <a:pt x="5426" y="-126"/>
                  <a:pt x="4502" y="34"/>
                  <a:pt x="4141" y="455"/>
                </a:cubicBezTo>
                <a:cubicBezTo>
                  <a:pt x="1488" y="3547"/>
                  <a:pt x="0" y="7013"/>
                  <a:pt x="0" y="10674"/>
                </a:cubicBezTo>
                <a:cubicBezTo>
                  <a:pt x="0" y="14335"/>
                  <a:pt x="1488" y="17801"/>
                  <a:pt x="4141" y="20893"/>
                </a:cubicBezTo>
                <a:cubicBezTo>
                  <a:pt x="4502" y="21314"/>
                  <a:pt x="5426" y="21474"/>
                  <a:pt x="6147" y="21241"/>
                </a:cubicBezTo>
                <a:lnTo>
                  <a:pt x="19255" y="16997"/>
                </a:lnTo>
                <a:cubicBezTo>
                  <a:pt x="20886" y="16469"/>
                  <a:pt x="21600" y="15377"/>
                  <a:pt x="21038" y="14369"/>
                </a:cubicBezTo>
                <a:cubicBezTo>
                  <a:pt x="20388" y="13202"/>
                  <a:pt x="20038" y="11961"/>
                  <a:pt x="20038" y="1067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563D00"/>
              </a:gs>
            </a:gsLst>
            <a:lin ang="5790853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0" name="Shape"/>
          <p:cNvSpPr/>
          <p:nvPr/>
        </p:nvSpPr>
        <p:spPr>
          <a:xfrm>
            <a:off x="8393083" y="8738034"/>
            <a:ext cx="3627110" cy="3086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8896" y="394"/>
                </a:moveTo>
                <a:lnTo>
                  <a:pt x="460" y="6064"/>
                </a:lnTo>
                <a:cubicBezTo>
                  <a:pt x="-5" y="6376"/>
                  <a:pt x="-142" y="7084"/>
                  <a:pt x="161" y="7600"/>
                </a:cubicBezTo>
                <a:cubicBezTo>
                  <a:pt x="4677" y="15274"/>
                  <a:pt x="12032" y="20504"/>
                  <a:pt x="20464" y="21243"/>
                </a:cubicBezTo>
                <a:cubicBezTo>
                  <a:pt x="21000" y="21290"/>
                  <a:pt x="21458" y="20799"/>
                  <a:pt x="21458" y="20174"/>
                </a:cubicBezTo>
                <a:lnTo>
                  <a:pt x="21458" y="8834"/>
                </a:lnTo>
                <a:cubicBezTo>
                  <a:pt x="21458" y="7431"/>
                  <a:pt x="20612" y="6234"/>
                  <a:pt x="19435" y="5931"/>
                </a:cubicBezTo>
                <a:cubicBezTo>
                  <a:pt x="16556" y="5187"/>
                  <a:pt x="14007" y="3428"/>
                  <a:pt x="12078" y="990"/>
                </a:cubicBezTo>
                <a:cubicBezTo>
                  <a:pt x="11258" y="-46"/>
                  <a:pt x="9944" y="-310"/>
                  <a:pt x="8896" y="394"/>
                </a:cubicBezTo>
                <a:close/>
              </a:path>
            </a:pathLst>
          </a:custGeom>
          <a:gradFill>
            <a:gsLst>
              <a:gs pos="0">
                <a:srgbClr val="78580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1" name="Shape"/>
          <p:cNvSpPr/>
          <p:nvPr/>
        </p:nvSpPr>
        <p:spPr>
          <a:xfrm>
            <a:off x="14450921" y="5174557"/>
            <a:ext cx="2303520" cy="4142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349" extrusionOk="0">
                <a:moveTo>
                  <a:pt x="1191" y="10674"/>
                </a:moveTo>
                <a:cubicBezTo>
                  <a:pt x="1191" y="11961"/>
                  <a:pt x="840" y="13202"/>
                  <a:pt x="190" y="14369"/>
                </a:cubicBezTo>
                <a:cubicBezTo>
                  <a:pt x="-372" y="15377"/>
                  <a:pt x="342" y="16469"/>
                  <a:pt x="1973" y="16997"/>
                </a:cubicBezTo>
                <a:lnTo>
                  <a:pt x="15081" y="21241"/>
                </a:lnTo>
                <a:cubicBezTo>
                  <a:pt x="15802" y="21474"/>
                  <a:pt x="16726" y="21314"/>
                  <a:pt x="17087" y="20893"/>
                </a:cubicBezTo>
                <a:cubicBezTo>
                  <a:pt x="19740" y="17801"/>
                  <a:pt x="21228" y="14335"/>
                  <a:pt x="21228" y="10674"/>
                </a:cubicBezTo>
                <a:cubicBezTo>
                  <a:pt x="21228" y="7013"/>
                  <a:pt x="19740" y="3547"/>
                  <a:pt x="17087" y="455"/>
                </a:cubicBezTo>
                <a:cubicBezTo>
                  <a:pt x="16726" y="34"/>
                  <a:pt x="15802" y="-126"/>
                  <a:pt x="15081" y="107"/>
                </a:cubicBezTo>
                <a:lnTo>
                  <a:pt x="1972" y="4351"/>
                </a:lnTo>
                <a:cubicBezTo>
                  <a:pt x="341" y="4878"/>
                  <a:pt x="-372" y="5971"/>
                  <a:pt x="189" y="6978"/>
                </a:cubicBezTo>
                <a:cubicBezTo>
                  <a:pt x="840" y="8145"/>
                  <a:pt x="1191" y="9386"/>
                  <a:pt x="1191" y="1067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263E0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2" name="Shape"/>
          <p:cNvSpPr/>
          <p:nvPr/>
        </p:nvSpPr>
        <p:spPr>
          <a:xfrm>
            <a:off x="8393083" y="2680218"/>
            <a:ext cx="3627110" cy="3086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21458" y="12411"/>
                </a:moveTo>
                <a:lnTo>
                  <a:pt x="21458" y="1072"/>
                </a:lnTo>
                <a:cubicBezTo>
                  <a:pt x="21458" y="447"/>
                  <a:pt x="21000" y="-44"/>
                  <a:pt x="20464" y="3"/>
                </a:cubicBezTo>
                <a:cubicBezTo>
                  <a:pt x="12032" y="742"/>
                  <a:pt x="4677" y="5972"/>
                  <a:pt x="161" y="13646"/>
                </a:cubicBezTo>
                <a:cubicBezTo>
                  <a:pt x="-142" y="14162"/>
                  <a:pt x="-5" y="14870"/>
                  <a:pt x="460" y="15182"/>
                </a:cubicBezTo>
                <a:lnTo>
                  <a:pt x="8896" y="20852"/>
                </a:lnTo>
                <a:cubicBezTo>
                  <a:pt x="9944" y="21556"/>
                  <a:pt x="11258" y="21292"/>
                  <a:pt x="12078" y="20256"/>
                </a:cubicBezTo>
                <a:cubicBezTo>
                  <a:pt x="14006" y="17818"/>
                  <a:pt x="16556" y="16059"/>
                  <a:pt x="19435" y="15315"/>
                </a:cubicBezTo>
                <a:cubicBezTo>
                  <a:pt x="20612" y="15011"/>
                  <a:pt x="21458" y="13814"/>
                  <a:pt x="21458" y="12411"/>
                </a:cubicBezTo>
                <a:close/>
              </a:path>
            </a:pathLst>
          </a:custGeom>
          <a:gradFill>
            <a:gsLst>
              <a:gs pos="0">
                <a:srgbClr val="263E0F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3" name="Прохождение государственной…"/>
          <p:cNvSpPr/>
          <p:nvPr/>
        </p:nvSpPr>
        <p:spPr>
          <a:xfrm>
            <a:off x="9041893" y="4102112"/>
            <a:ext cx="6300211" cy="6300212"/>
          </a:xfrm>
          <a:prstGeom prst="ellipse">
            <a:avLst/>
          </a:prstGeom>
          <a:solidFill>
            <a:srgbClr val="F8FAFB">
              <a:alpha val="24000"/>
            </a:srgbClr>
          </a:solidFill>
          <a:ln w="12700">
            <a:solidFill>
              <a:srgbClr val="F8FAFB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 wrap="square"/>
          <a:lstStyle/>
          <a:p>
            <a:pPr defTabSz="1765900">
              <a:defRPr sz="2300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latin typeface="Arial"/>
              </a:rPr>
              <a:t>Мемлекеттік</a:t>
            </a:r>
          </a:p>
          <a:p>
            <a:pPr/>
            <a:r>
              <a:rPr>
                <a:latin typeface="Arial"/>
              </a:rPr>
              <a:t>ведомстводан тыс</a:t>
            </a:r>
          </a:p>
          <a:p>
            <a:pPr/>
            <a:r>
              <a:rPr>
                <a:latin typeface="Arial"/>
              </a:rPr>
              <a:t>сараптамадан өту</a:t>
            </a:r>
          </a:p>
        </p:txBody>
      </p:sp>
      <p:sp>
        <p:nvSpPr>
          <p:cNvPr id="104" name="этапы проектирования:"/>
          <p:cNvSpPr txBox="1"/>
          <p:nvPr/>
        </p:nvSpPr>
        <p:spPr>
          <a:xfrm>
            <a:off x="5940372" y="1092690"/>
            <a:ext cx="12503256" cy="597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жобалау кезеңдері:</a:t>
            </a:r>
          </a:p>
        </p:txBody>
      </p:sp>
      <p:sp>
        <p:nvSpPr>
          <p:cNvPr id="105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6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7" name="Нур - Тас"/>
          <p:cNvSpPr txBox="1"/>
          <p:nvPr/>
        </p:nvSpPr>
        <p:spPr>
          <a:xfrm>
            <a:off x="1566581" y="809958"/>
            <a:ext cx="2569270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 b="1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Нур - Тас</a:t>
            </a:r>
          </a:p>
        </p:txBody>
      </p:sp>
      <p:sp>
        <p:nvSpPr>
          <p:cNvPr id="108" name="Инженерно-геодезические изыскания"/>
          <p:cNvSpPr txBox="1"/>
          <p:nvPr/>
        </p:nvSpPr>
        <p:spPr>
          <a:xfrm>
            <a:off x="1333500" y="3314700"/>
            <a:ext cx="573421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>
                <a:latin typeface="Arial"/>
              </a:rPr>
              <a:t>Инженерлік-геодезиялық ізденістер</a:t>
            </a:r>
          </a:p>
        </p:txBody>
      </p:sp>
      <p:sp>
        <p:nvSpPr>
          <p:cNvPr id="109" name="Разработка эскизного проекта"/>
          <p:cNvSpPr txBox="1"/>
          <p:nvPr/>
        </p:nvSpPr>
        <p:spPr>
          <a:xfrm>
            <a:off x="1041400" y="7021343"/>
            <a:ext cx="573421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>
                <a:latin typeface="Arial"/>
              </a:rPr>
              <a:t>Эскиздік жобаны әзірлеу</a:t>
            </a:r>
          </a:p>
        </p:txBody>
      </p:sp>
      <p:sp>
        <p:nvSpPr>
          <p:cNvPr id="110" name="Инженерно-геологические изыскания"/>
          <p:cNvSpPr txBox="1"/>
          <p:nvPr/>
        </p:nvSpPr>
        <p:spPr>
          <a:xfrm>
            <a:off x="1244600" y="10490199"/>
            <a:ext cx="573421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Инженерлік-геологиялық ізденістер</a:t>
            </a:r>
          </a:p>
        </p:txBody>
      </p:sp>
      <p:sp>
        <p:nvSpPr>
          <p:cNvPr id="111" name="Получение исходно-разрешительной документации (архитектурно-планировочное задание, технические условия на подключение к инженерным сетям);"/>
          <p:cNvSpPr txBox="1"/>
          <p:nvPr/>
        </p:nvSpPr>
        <p:spPr>
          <a:xfrm>
            <a:off x="16941800" y="2867185"/>
            <a:ext cx="6692900" cy="1515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Бастапқы-рұқсат құжаттамасын алу (сәулет-жоспарлау тапсырмасы, инженерлік желілерге қосылуға арналған техникалық шарттар);</a:t>
            </a:r>
          </a:p>
        </p:txBody>
      </p:sp>
      <p:sp>
        <p:nvSpPr>
          <p:cNvPr id="112" name="Разработка проектно-сметной документации;"/>
          <p:cNvSpPr txBox="1"/>
          <p:nvPr/>
        </p:nvSpPr>
        <p:spPr>
          <a:xfrm>
            <a:off x="17748741" y="7036856"/>
            <a:ext cx="5734213" cy="804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Жобалау-сметалық құжаттаманы әзірлеу;</a:t>
            </a:r>
          </a:p>
        </p:txBody>
      </p:sp>
      <p:sp>
        <p:nvSpPr>
          <p:cNvPr id="113" name="Получение необходимых, дополнительных согласований и разрешений от заинтересованных государственных служб, согласно действующих норм и требований законодательства РК"/>
          <p:cNvSpPr txBox="1"/>
          <p:nvPr/>
        </p:nvSpPr>
        <p:spPr>
          <a:xfrm>
            <a:off x="16938576" y="10495326"/>
            <a:ext cx="6688240" cy="1871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pPr/>
            <a:r>
              <a:rPr>
                <a:latin typeface="Arial"/>
              </a:rPr>
              <a:t>ҚР қолданыстағы нормалары мен заңнама талаптарына сәйкес мүдделі мемлекеттік қызметтерден қажетті қосымша келісімдер мен рұқсаттарды алу</a:t>
            </a:r>
          </a:p>
        </p:txBody>
      </p:sp>
      <p:sp>
        <p:nvSpPr>
          <p:cNvPr id="114" name="Rectangle"/>
          <p:cNvSpPr/>
          <p:nvPr/>
        </p:nvSpPr>
        <p:spPr>
          <a:xfrm>
            <a:off x="11036300" y="1231900"/>
            <a:ext cx="3657600" cy="419100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G_1721.jpeg" descr="IMG_1721.jpeg"/>
          <p:cNvPicPr>
            <a:picLocks/>
          </p:cNvPicPr>
          <p:nvPr/>
        </p:nvPicPr>
        <p:blipFill>
          <a:blip r:embed="rId2">
            <a:extLst/>
          </a:blip>
          <a:srcRect t="8215" b="8215"/>
          <a:stretch>
            <a:fillRect/>
          </a:stretch>
        </p:blipFill>
        <p:spPr>
          <a:xfrm>
            <a:off x="106840" y="121549"/>
            <a:ext cx="24170278" cy="1347270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Rectangle"/>
          <p:cNvSpPr/>
          <p:nvPr/>
        </p:nvSpPr>
        <p:spPr>
          <a:xfrm>
            <a:off x="107950" y="120650"/>
            <a:ext cx="24168100" cy="13474700"/>
          </a:xfrm>
          <a:prstGeom prst="rect">
            <a:avLst/>
          </a:prstGeom>
          <a:solidFill>
            <a:srgbClr val="563D00">
              <a:alpha val="3538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8" name="наши Проекты"/>
          <p:cNvSpPr txBox="1"/>
          <p:nvPr/>
        </p:nvSpPr>
        <p:spPr>
          <a:xfrm>
            <a:off x="6144806" y="6044564"/>
            <a:ext cx="12094388" cy="162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10000" b="1">
                <a:solidFill>
                  <a:srgbClr val="FFFFFF"/>
                </a:solidFill>
              </a:defRPr>
            </a:lvl1pPr>
          </a:lstStyle>
          <a:p>
            <a:pPr/>
            <a:r>
              <a:rPr>
                <a:latin typeface="Arial"/>
              </a:rPr>
              <a:t>біздің жобаларымыз</a:t>
            </a:r>
          </a:p>
        </p:txBody>
      </p:sp>
      <p:sp>
        <p:nvSpPr>
          <p:cNvPr id="119" name="Rectangle"/>
          <p:cNvSpPr/>
          <p:nvPr/>
        </p:nvSpPr>
        <p:spPr>
          <a:xfrm>
            <a:off x="10220823" y="8055844"/>
            <a:ext cx="3942354" cy="423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2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3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4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25" name="image15.jpeg" descr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8915" y="2028867"/>
            <a:ext cx="15146170" cy="8689097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Индустриальная зона АРНА, 2013гг."/>
          <p:cNvSpPr txBox="1"/>
          <p:nvPr/>
        </p:nvSpPr>
        <p:spPr>
          <a:xfrm>
            <a:off x="5940372" y="577819"/>
            <a:ext cx="12503256" cy="597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АРНА индустриялық аймағы, 2013 ж.</a:t>
            </a:r>
          </a:p>
        </p:txBody>
      </p:sp>
      <p:sp>
        <p:nvSpPr>
          <p:cNvPr id="127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28" name="Технико-экономическое обоснование"/>
          <p:cNvSpPr txBox="1"/>
          <p:nvPr/>
        </p:nvSpPr>
        <p:spPr>
          <a:xfrm>
            <a:off x="5940372" y="11825847"/>
            <a:ext cx="12503256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>
                <a:latin typeface="Arial"/>
              </a:rPr>
              <a:t>Техникалық-экономикалық негіздеме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31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2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3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4" name="Строительство обогатительной фабрики по переработке техногенных минеральных образований в п. Верхнеберезовка Восточно-Казахстанской области (2019г)"/>
          <p:cNvSpPr txBox="1"/>
          <p:nvPr/>
        </p:nvSpPr>
        <p:spPr>
          <a:xfrm>
            <a:off x="4963631" y="50302"/>
            <a:ext cx="14456738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3300" b="1"/>
            </a:pPr>
            <a:r>
              <a:rPr>
                <a:latin typeface="Arial"/>
              </a:rPr>
              <a:t>Шығыс Қазақстан облысы, Верхнеберезовка кентінде техногендік минералдық түзілімдерді қайта өңдеу жөніндегі байыту фабрикасының құрылысы (2019 ж.)</a:t>
            </a:r>
          </a:p>
        </p:txBody>
      </p:sp>
      <p:sp>
        <p:nvSpPr>
          <p:cNvPr id="135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36" name="Архитектурно-строительные решения зданий и сооружений. Инженерно-техническое обеспечение объекта."/>
          <p:cNvSpPr txBox="1"/>
          <p:nvPr/>
        </p:nvSpPr>
        <p:spPr>
          <a:xfrm>
            <a:off x="6379527" y="11649877"/>
            <a:ext cx="1162494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>
                <a:latin typeface="Arial"/>
              </a:rPr>
              <a:t>Ғимараттар мен құрылыстардың сәулет-құрылыс шешімдері. Объектіні инженерлік-техникалық қамтамасыз ету.</a:t>
            </a:r>
          </a:p>
        </p:txBody>
      </p:sp>
      <p:pic>
        <p:nvPicPr>
          <p:cNvPr id="137" name="image20.jpeg" descr="image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40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1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2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3" name="Строительство трубопроводного завода (КНР) по адресу: г. Алматы, Алатауский район, индустриальная зона, улица 7, дом 142/1 (2019г)"/>
          <p:cNvSpPr txBox="1"/>
          <p:nvPr/>
        </p:nvSpPr>
        <p:spPr>
          <a:xfrm>
            <a:off x="5940372" y="50302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Құбыр зауытының құрылысы (ҚХР), Алматы қ., Алатау ауданы, индустриялық аймақ, 7-көше, 142/1 үй мекенжайы бойынша (2019 ж.)</a:t>
            </a:r>
          </a:p>
        </p:txBody>
      </p:sp>
      <p:sp>
        <p:nvSpPr>
          <p:cNvPr id="144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45" name="Инженерно-техническое обеспечение проекта"/>
          <p:cNvSpPr txBox="1"/>
          <p:nvPr/>
        </p:nvSpPr>
        <p:spPr>
          <a:xfrm>
            <a:off x="5940372" y="11788845"/>
            <a:ext cx="12503256" cy="523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>
                <a:latin typeface="Arial"/>
              </a:rPr>
              <a:t>Жобаны инженерлік-техникалық қамтамасыз ету</a:t>
            </a:r>
          </a:p>
        </p:txBody>
      </p:sp>
      <p:pic>
        <p:nvPicPr>
          <p:cNvPr id="146" name="image21.jpeg" descr="image21.jp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2004615"/>
            <a:ext cx="15163800" cy="8737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49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0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2" name="Строительство придорожного сервиса (категория «В») вдоль автомобильной дороги республиканского значения «Алматы- Шелек-Хоргос» (новая дорога) км 286 (2019-2020г)"/>
          <p:cNvSpPr txBox="1"/>
          <p:nvPr/>
        </p:nvSpPr>
        <p:spPr>
          <a:xfrm>
            <a:off x="5508789" y="50302"/>
            <a:ext cx="13366422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Республикалық маңызы бар «Алматы – Шелек – Қорғас» автомобиль жолының бойындағы жол бойы сервисінің құрылысы (жаңа жол), 286 км, «В» санаты (2019–2020 жж.)</a:t>
            </a:r>
          </a:p>
        </p:txBody>
      </p:sp>
      <p:sp>
        <p:nvSpPr>
          <p:cNvPr id="153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pic>
        <p:nvPicPr>
          <p:cNvPr id="154" name="IMG_1693.jpeg" descr="IMG_1693.jpeg"/>
          <p:cNvPicPr>
            <a:picLocks noChangeAspect="1"/>
          </p:cNvPicPr>
          <p:nvPr/>
        </p:nvPicPr>
        <p:blipFill>
          <a:blip r:embed="rId2">
            <a:extLst/>
          </a:blip>
          <a:srcRect t="5259" b="5259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Архитектурно-строительные решения зданий и сооружений. Инженерно-техническое обеспечение объекта."/>
          <p:cNvSpPr txBox="1"/>
          <p:nvPr/>
        </p:nvSpPr>
        <p:spPr>
          <a:xfrm>
            <a:off x="6379527" y="11649877"/>
            <a:ext cx="1162494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>
                <a:latin typeface="Arial"/>
              </a:rPr>
              <a:t>Ғимараттар мен құрылыстардың сәулет-құрылыс шешімдері. Объектіні инженерлік-техникалық қамтамасыз ету.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58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9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0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1" name="Строительство Обогатительной фабрики по переработке техногенных минеральных образований &quot;Рудника Бестобе&quot; мощностью 2,5 млн. тонн в год (2020г)"/>
          <p:cNvSpPr txBox="1"/>
          <p:nvPr/>
        </p:nvSpPr>
        <p:spPr>
          <a:xfrm>
            <a:off x="5940372" y="69819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«Бестөбе» кенішінің техногендік минералдық түзілімдерін қайта өңдеу жөніндегі қуаты жылына 2,5 млн тонна байыту фабрикасының құрылысы (2020 ж.)</a:t>
            </a:r>
          </a:p>
        </p:txBody>
      </p:sp>
      <p:sp>
        <p:nvSpPr>
          <p:cNvPr id="162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63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Жеткізуші компанияның материалдарын бейімдеу.</a:t>
            </a:r>
          </a:p>
        </p:txBody>
      </p:sp>
      <p:pic>
        <p:nvPicPr>
          <p:cNvPr id="164" name="IMG_1694.jpeg" descr="IMG_1694.jpeg"/>
          <p:cNvPicPr>
            <a:picLocks noChangeAspect="1"/>
          </p:cNvPicPr>
          <p:nvPr/>
        </p:nvPicPr>
        <p:blipFill>
          <a:blip r:embed="rId2">
            <a:extLst/>
          </a:blip>
          <a:srcRect t="11589" b="11589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67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8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9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0" name="Строительство Обогатительной фабрики по переработке техногенных минеральных образований &quot;Рудника Жолымбет&quot; мощностью 2,5 млн. тонн в год (2020г)"/>
          <p:cNvSpPr txBox="1"/>
          <p:nvPr/>
        </p:nvSpPr>
        <p:spPr>
          <a:xfrm>
            <a:off x="5940372" y="69819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«Жолымбет» кенішінің техногендік минералдық түзілімдерін қайта өңдеу жөніндегі қуаты жылына 2,5 млн тонна байыту фабрикасының құрылысы (2020 ж.)</a:t>
            </a:r>
          </a:p>
        </p:txBody>
      </p:sp>
      <p:sp>
        <p:nvSpPr>
          <p:cNvPr id="171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72" name="Архитектурные решения зданий и сооружений"/>
          <p:cNvSpPr txBox="1"/>
          <p:nvPr/>
        </p:nvSpPr>
        <p:spPr>
          <a:xfrm>
            <a:off x="5940372" y="11825847"/>
            <a:ext cx="12503256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>
                <a:latin typeface="Arial"/>
              </a:rPr>
              <a:t>Ғимараттар мен құрылыстардың сәулеттік шешімдері</a:t>
            </a:r>
          </a:p>
        </p:txBody>
      </p:sp>
      <p:pic>
        <p:nvPicPr>
          <p:cNvPr id="173" name="IMG_1695.jpeg" descr="IMG_1695.jpeg"/>
          <p:cNvPicPr>
            <a:picLocks noChangeAspect="1"/>
          </p:cNvPicPr>
          <p:nvPr/>
        </p:nvPicPr>
        <p:blipFill>
          <a:blip r:embed="rId2">
            <a:extLst/>
          </a:blip>
          <a:srcRect t="11589" b="11589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76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7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8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9" name="Строительство тепличного комплекса площадью 11,8 га в Республике Казахстан, Западно- Казахстанской области, район Байтерек, Мичуринский сельский округ, 2 км от г. Уральск (2020г)"/>
          <p:cNvSpPr txBox="1"/>
          <p:nvPr/>
        </p:nvSpPr>
        <p:spPr>
          <a:xfrm>
            <a:off x="5152921" y="50302"/>
            <a:ext cx="14078158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Қазақстан Республикасы, Батыс Қазақстан облысы, Бәйтерек ауданы, Мичурин ауылдық округі, Орал қаласынан 2 км жерде орналасқан ауданы 11,8 га жылыжай кешенінің құрылысы (2020 ж.)</a:t>
            </a:r>
          </a:p>
        </p:txBody>
      </p:sp>
      <p:sp>
        <p:nvSpPr>
          <p:cNvPr id="180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81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Жеткізуші компанияның материалдарын бейімдеу.</a:t>
            </a:r>
          </a:p>
        </p:txBody>
      </p:sp>
      <p:pic>
        <p:nvPicPr>
          <p:cNvPr id="182" name="Image" descr="Image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2004615"/>
            <a:ext cx="15163800" cy="8737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85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7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8" name="Тепличный комплекс для выращивания лимонов (Лимонарий), расположенный в Алатауском районе, ул. Мамбетова, уч. 1/141, г. Алматы (2021г)"/>
          <p:cNvSpPr txBox="1"/>
          <p:nvPr/>
        </p:nvSpPr>
        <p:spPr>
          <a:xfrm>
            <a:off x="5940372" y="50302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Алматы қ., Алатау ауданы, Мамбетова көшесі, 1/141 учаске мекенжайында орналасқан лимон өсіруге арналған жылыжай кешені (Лимонарий) (2021 ж.)</a:t>
            </a:r>
          </a:p>
        </p:txBody>
      </p:sp>
      <p:sp>
        <p:nvSpPr>
          <p:cNvPr id="189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90" name="Архитектурные решения зданий и сооружений."/>
          <p:cNvSpPr txBox="1"/>
          <p:nvPr/>
        </p:nvSpPr>
        <p:spPr>
          <a:xfrm>
            <a:off x="5940372" y="11825847"/>
            <a:ext cx="12503256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>
                <a:latin typeface="Arial"/>
              </a:rPr>
              <a:t>Ғимараттар мен құрылыстардың сәулеттік шешімдері.</a:t>
            </a:r>
          </a:p>
        </p:txBody>
      </p:sp>
      <p:pic>
        <p:nvPicPr>
          <p:cNvPr id="191" name="IMG_1696.png" descr="IMG_1696.png"/>
          <p:cNvPicPr>
            <a:picLocks noChangeAspect="1"/>
          </p:cNvPicPr>
          <p:nvPr/>
        </p:nvPicPr>
        <p:blipFill>
          <a:blip r:embed="rId2">
            <a:extLst/>
          </a:blip>
          <a:srcRect t="5493" b="5493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94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5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6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7" name="Строительство тепличного комплекса 8 га в Алатауском районе, в Индустриальной зоне г. Алматы (2021г)"/>
          <p:cNvSpPr txBox="1"/>
          <p:nvPr/>
        </p:nvSpPr>
        <p:spPr>
          <a:xfrm>
            <a:off x="5940372" y="247337"/>
            <a:ext cx="12503256" cy="1105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Алматы қ., Алатау ауданындағы индустриялық аймақта орналасқан 8 га жылыжай кешенінің құрылысы (2021 ж.)</a:t>
            </a:r>
          </a:p>
        </p:txBody>
      </p:sp>
      <p:sp>
        <p:nvSpPr>
          <p:cNvPr id="198" name="работы:"/>
          <p:cNvSpPr txBox="1"/>
          <p:nvPr/>
        </p:nvSpPr>
        <p:spPr>
          <a:xfrm>
            <a:off x="5940372" y="10934700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199" name="Архитектурно-строительные решения зданий и сооружений.…"/>
          <p:cNvSpPr txBox="1"/>
          <p:nvPr/>
        </p:nvSpPr>
        <p:spPr>
          <a:xfrm>
            <a:off x="5940372" y="11394047"/>
            <a:ext cx="12503256" cy="1387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Объектіні инженерлік-техникалық қамтамасыз ету.</a:t>
            </a:r>
          </a:p>
          <a:p>
            <a:pPr/>
            <a:r>
              <a:rPr b="0">
                <a:latin typeface="Arial"/>
              </a:rPr>
              <a:t>Жеткізуші компанияның материалдарын бейімдеу.</a:t>
            </a:r>
          </a:p>
        </p:txBody>
      </p:sp>
      <p:pic>
        <p:nvPicPr>
          <p:cNvPr id="200" name="IMG_1697.jpeg" descr="IMG_1697.jpeg"/>
          <p:cNvPicPr>
            <a:picLocks noChangeAspect="1"/>
          </p:cNvPicPr>
          <p:nvPr/>
        </p:nvPicPr>
        <p:blipFill>
          <a:blip r:embed="rId2">
            <a:extLst/>
          </a:blip>
          <a:srcRect t="9107" b="9107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03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4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5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6" name="Строительство промышленного предприятия по производству систем капельного орошения «Metzer» по адресу: г. Алматы, Алатауский район, мкр. Алгабас, ул. 7, 138-а (2022г)"/>
          <p:cNvSpPr txBox="1"/>
          <p:nvPr/>
        </p:nvSpPr>
        <p:spPr>
          <a:xfrm>
            <a:off x="5433073" y="50302"/>
            <a:ext cx="13517855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3300" b="1"/>
            </a:pPr>
            <a:r>
              <a:rPr>
                <a:latin typeface="Arial"/>
              </a:rPr>
              <a:t>«Metzer» тамшылатып суару жүйелерін өндіру жөніндегі өнеркәсіптік кәсіпорынның құрылысы, Алматы қ., Алатау ауданы, Алғабас шағын ауданы, 7-көше, 138-а мекенжайы бойынша (2022 ж.)</a:t>
            </a:r>
          </a:p>
        </p:txBody>
      </p:sp>
      <p:sp>
        <p:nvSpPr>
          <p:cNvPr id="207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208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Объектіні инженерлік-техникалық қамтамасыз ету.</a:t>
            </a:r>
          </a:p>
        </p:txBody>
      </p:sp>
      <p:pic>
        <p:nvPicPr>
          <p:cNvPr id="209" name="IMG_1698.jpeg" descr="IMG_1698.jpeg"/>
          <p:cNvPicPr>
            <a:picLocks noChangeAspect="1"/>
          </p:cNvPicPr>
          <p:nvPr/>
        </p:nvPicPr>
        <p:blipFill>
          <a:blip r:embed="rId2">
            <a:extLst/>
          </a:blip>
          <a:srcRect t="1740" b="1740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21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3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4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5" name="Строительство гипермаркета. Медеуский район, Кульджинский тракт, участок № 22/4 (2022г)"/>
          <p:cNvSpPr txBox="1"/>
          <p:nvPr/>
        </p:nvSpPr>
        <p:spPr>
          <a:xfrm>
            <a:off x="5940372" y="323819"/>
            <a:ext cx="12503256" cy="1105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Гипермаркет құрылысы. Медеу ауданы, Құлжа трактісі, 22/4 учаске (2022 ж.)</a:t>
            </a:r>
          </a:p>
        </p:txBody>
      </p:sp>
      <p:sp>
        <p:nvSpPr>
          <p:cNvPr id="216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217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Объектіні инженерлік-техникалық қамтамасыз ету.</a:t>
            </a:r>
          </a:p>
        </p:txBody>
      </p:sp>
      <p:pic>
        <p:nvPicPr>
          <p:cNvPr id="218" name="IMG_1699.jpeg" descr="IMG_1699.jpeg"/>
          <p:cNvPicPr>
            <a:picLocks noChangeAspect="1"/>
          </p:cNvPicPr>
          <p:nvPr/>
        </p:nvPicPr>
        <p:blipFill>
          <a:blip r:embed="rId2">
            <a:extLst/>
          </a:blip>
          <a:srcRect l="1177" r="1177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" name="Строительство гипермаркета. Медеуский район, Кульджинский тракт, участок № 22/4 (2022г)"/>
          <p:cNvSpPr txBox="1"/>
          <p:nvPr/>
        </p:nvSpPr>
        <p:spPr>
          <a:xfrm>
            <a:off x="3503078" y="164143"/>
            <a:ext cx="17377842" cy="1626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Алматы облысы, Қарасай ауданы, Іргелі ауылдық округі, Іргелі ауылы, Алматы–Бішкек тасжолы, 8970 учаске мекенжайы бойынша бақ орталығын салу арқылы «Лемана Про» құрылыс материалдары гипермаркетін кеңейту (2024 ж.)</a:t>
            </a:r>
          </a:p>
        </p:txBody>
      </p:sp>
      <p:sp>
        <p:nvSpPr>
          <p:cNvPr id="4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sp>
        <p:nvSpPr>
          <p:cNvPr id="5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Объектіні инженерлік-техникалық қамтамасыз ету.</a:t>
            </a:r>
          </a:p>
        </p:txBody>
      </p:sp>
      <p:sp>
        <p:nvSpPr>
          <p:cNvPr id="6" name="Rectangle"/>
          <p:cNvSpPr/>
          <p:nvPr/>
        </p:nvSpPr>
        <p:spPr>
          <a:xfrm>
            <a:off x="3503078" y="2583429"/>
            <a:ext cx="17377841" cy="8010999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98" y="2747570"/>
            <a:ext cx="17218802" cy="754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492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" name="Строительство гипермаркета. Медеуский район, Кульджинский тракт, участок № 22/4 (2022г)"/>
          <p:cNvSpPr txBox="1"/>
          <p:nvPr/>
        </p:nvSpPr>
        <p:spPr>
          <a:xfrm>
            <a:off x="3503078" y="418058"/>
            <a:ext cx="1737784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pPr/>
            <a:r>
              <a:rPr>
                <a:latin typeface="Arial"/>
              </a:rPr>
              <a:t>Алматы қ., Түрксіб ауданы, Станционная көшесі, № 5 үй мекенжайында орналасқан Алматы-1 теміржол вокзалын реконструкциялау (2025–2026 жж.)</a:t>
            </a:r>
          </a:p>
        </p:txBody>
      </p:sp>
      <p:sp>
        <p:nvSpPr>
          <p:cNvPr id="5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/>
          <a:p>
            <a:pPr defTabSz="825500">
              <a:defRPr sz="2800" b="1"/>
            </a:pPr>
            <a:r>
              <a:rPr b="0">
                <a:latin typeface="Arial"/>
              </a:rPr>
              <a:t>Ғимараттар мен құрылыстардың сәулет-құрылыс шешімдері.</a:t>
            </a:r>
          </a:p>
          <a:p>
            <a:pPr/>
            <a:r>
              <a:rPr b="0">
                <a:latin typeface="Arial"/>
              </a:rPr>
              <a:t>Объектіні инженерлік-техникалық қамтамасыз ету.</a:t>
            </a:r>
          </a:p>
        </p:txBody>
      </p:sp>
      <p:sp>
        <p:nvSpPr>
          <p:cNvPr id="6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 wrap="square">
            <a:spAutoFit/>
          </a:bodyPr>
          <a:lstStyle>
            <a:lvl1pPr defTabSz="825500">
              <a:defRPr sz="3000" b="1"/>
            </a:lvl1pPr>
          </a:lstStyle>
          <a:p>
            <a:pPr/>
            <a:r>
              <a:rPr>
                <a:latin typeface="Arial"/>
              </a:rPr>
              <a:t>жұмыстар: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692" y="2102069"/>
            <a:ext cx="15570616" cy="80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59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759</Words>
  <Application>Microsoft Office PowerPoint</Application>
  <PresentationFormat>Произвольный</PresentationFormat>
  <Paragraphs>117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Calibri</vt:lpstr>
      <vt:lpstr>Helvetica Neue</vt:lpstr>
      <vt:lpstr>Helvetica Neue Medium</vt:lpstr>
      <vt:lpstr>Roboto Thin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Дина Абилханова</cp:lastModifiedBy>
  <cp:revision>5</cp:revision>
  <dcterms:modified xsi:type="dcterms:W3CDTF">2026-07-08T12:34:56Z</dcterms:modified>
</cp:coreProperties>
</file>